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9" r:id="rId4"/>
    <p:sldId id="262" r:id="rId5"/>
    <p:sldId id="263" r:id="rId6"/>
    <p:sldId id="287" r:id="rId7"/>
    <p:sldId id="288" r:id="rId8"/>
    <p:sldId id="289" r:id="rId9"/>
    <p:sldId id="290" r:id="rId10"/>
    <p:sldId id="266" r:id="rId11"/>
    <p:sldId id="291" r:id="rId12"/>
    <p:sldId id="292" r:id="rId13"/>
    <p:sldId id="294" r:id="rId14"/>
    <p:sldId id="295" r:id="rId15"/>
    <p:sldId id="296" r:id="rId16"/>
    <p:sldId id="297" r:id="rId17"/>
    <p:sldId id="275" r:id="rId18"/>
    <p:sldId id="271" r:id="rId19"/>
    <p:sldId id="277" r:id="rId20"/>
    <p:sldId id="278" r:id="rId21"/>
    <p:sldId id="279" r:id="rId22"/>
    <p:sldId id="307" r:id="rId23"/>
    <p:sldId id="308" r:id="rId24"/>
    <p:sldId id="309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281" r:id="rId34"/>
    <p:sldId id="286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4" r:id="rId52"/>
  </p:sldIdLst>
  <p:sldSz cx="9144000" cy="5143500" type="screen16x9"/>
  <p:notesSz cx="9144000" cy="51435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11C3EE9-A6DF-4E69-9CDB-F41540C60CFA}">
          <p14:sldIdLst>
            <p14:sldId id="256"/>
            <p14:sldId id="257"/>
            <p14:sldId id="259"/>
            <p14:sldId id="262"/>
            <p14:sldId id="263"/>
          </p14:sldIdLst>
        </p14:section>
        <p14:section name="扰动场及其演化" id="{2899C450-1F87-43F6-95AD-FA4F026FEAF5}">
          <p14:sldIdLst>
            <p14:sldId id="287"/>
            <p14:sldId id="288"/>
            <p14:sldId id="289"/>
            <p14:sldId id="290"/>
            <p14:sldId id="266"/>
            <p14:sldId id="291"/>
            <p14:sldId id="292"/>
            <p14:sldId id="294"/>
            <p14:sldId id="295"/>
            <p14:sldId id="296"/>
            <p14:sldId id="297"/>
            <p14:sldId id="275"/>
            <p14:sldId id="271"/>
          </p14:sldIdLst>
        </p14:section>
        <p14:section name="功率谱转移函数" id="{8EEFC2E0-9082-4872-B850-19F8423D5048}">
          <p14:sldIdLst>
            <p14:sldId id="277"/>
            <p14:sldId id="278"/>
            <p14:sldId id="279"/>
            <p14:sldId id="307"/>
            <p14:sldId id="308"/>
            <p14:sldId id="309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</p14:sldIdLst>
        </p14:section>
        <p14:section name="结构形成的物理模型" id="{E7976681-F512-4C6C-9CDA-F2B264605776}">
          <p14:sldIdLst>
            <p14:sldId id="281"/>
            <p14:sldId id="286"/>
          </p14:sldIdLst>
        </p14:section>
        <p14:section name="扰动非线性演化" id="{00924983-7636-4465-B1D9-3CD9D7812520}">
          <p14:sldIdLst>
            <p14:sldId id="313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Press-Schechter质量函数" id="{86E0A7A8-2156-4766-990D-6C0AF6DFC5B3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3" d="100"/>
          <a:sy n="123" d="100"/>
        </p:scale>
        <p:origin x="720" y="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28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84FF4-10CC-4912-BC46-1EBB38888D31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EC30D-F4AF-427E-916B-FD00DE56F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617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C30D-F4AF-427E-916B-FD00DE56F04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667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C30D-F4AF-427E-916B-FD00DE56F04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774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C30D-F4AF-427E-916B-FD00DE56F04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346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C30D-F4AF-427E-916B-FD00DE56F04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173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C30D-F4AF-427E-916B-FD00DE56F04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106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02761" y="2870"/>
            <a:ext cx="2538476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7855" y="1216388"/>
            <a:ext cx="5226050" cy="172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jpg"/><Relationship Id="rId10" Type="http://schemas.openxmlformats.org/officeDocument/2006/relationships/image" Target="../media/image38.png"/><Relationship Id="rId4" Type="http://schemas.openxmlformats.org/officeDocument/2006/relationships/image" Target="../media/image32.jp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0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0.png"/><Relationship Id="rId10" Type="http://schemas.openxmlformats.org/officeDocument/2006/relationships/image" Target="../media/image45.png"/><Relationship Id="rId4" Type="http://schemas.openxmlformats.org/officeDocument/2006/relationships/image" Target="../media/image390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65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0.png"/><Relationship Id="rId4" Type="http://schemas.openxmlformats.org/officeDocument/2006/relationships/image" Target="../media/image66.png"/><Relationship Id="rId9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1.png"/><Relationship Id="rId5" Type="http://schemas.openxmlformats.org/officeDocument/2006/relationships/image" Target="../media/image64.png"/><Relationship Id="rId10" Type="http://schemas.openxmlformats.org/officeDocument/2006/relationships/image" Target="../media/image760.png"/><Relationship Id="rId4" Type="http://schemas.openxmlformats.org/officeDocument/2006/relationships/image" Target="../media/image76.png"/><Relationship Id="rId9" Type="http://schemas.openxmlformats.org/officeDocument/2006/relationships/image" Target="../media/image8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jpg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5582" y="209550"/>
            <a:ext cx="5133339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4000" b="1" spc="5" dirty="0"/>
              <a:t>第六章：宇宙结构形成</a:t>
            </a:r>
            <a:endParaRPr sz="40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547217" y="1378356"/>
            <a:ext cx="3309620" cy="313290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Wingdings"/>
              <a:buChar char=""/>
              <a:tabLst>
                <a:tab pos="355600" algn="l"/>
              </a:tabLst>
            </a:pPr>
            <a:r>
              <a:rPr sz="2800" spc="5" dirty="0">
                <a:latin typeface="SimSun"/>
                <a:cs typeface="SimSun"/>
              </a:rPr>
              <a:t>概述</a:t>
            </a:r>
            <a:endParaRPr sz="2800" dirty="0">
              <a:latin typeface="SimSun"/>
              <a:cs typeface="SimSun"/>
            </a:endParaRPr>
          </a:p>
          <a:p>
            <a:pPr marL="443865" indent="-431800">
              <a:lnSpc>
                <a:spcPct val="100000"/>
              </a:lnSpc>
              <a:spcBef>
                <a:spcPts val="675"/>
              </a:spcBef>
              <a:buFont typeface="Wingdings"/>
              <a:buChar char=""/>
              <a:tabLst>
                <a:tab pos="443865" algn="l"/>
                <a:tab pos="4445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Jeans</a:t>
            </a:r>
            <a:r>
              <a:rPr sz="2800" b="1" spc="-3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SimSun"/>
                <a:cs typeface="SimSun"/>
              </a:rPr>
              <a:t>不稳定性</a:t>
            </a:r>
            <a:endParaRPr sz="2800" dirty="0">
              <a:latin typeface="SimSun"/>
              <a:cs typeface="SimSun"/>
            </a:endParaRPr>
          </a:p>
          <a:p>
            <a:pPr marL="443865" indent="-431800">
              <a:spcBef>
                <a:spcPts val="670"/>
              </a:spcBef>
              <a:buFont typeface="Wingdings"/>
              <a:buChar char=""/>
              <a:tabLst>
                <a:tab pos="443865" algn="l"/>
                <a:tab pos="444500" algn="l"/>
              </a:tabLst>
            </a:pPr>
            <a:r>
              <a:rPr lang="zh-CN" altLang="en-US" sz="2800" spc="5" dirty="0">
                <a:latin typeface="SimSun"/>
                <a:cs typeface="SimSun"/>
              </a:rPr>
              <a:t>扰动场及其演化</a:t>
            </a:r>
            <a:endParaRPr lang="zh-CN" altLang="en-US" sz="2800" dirty="0">
              <a:latin typeface="SimSun"/>
              <a:cs typeface="SimSun"/>
            </a:endParaRPr>
          </a:p>
          <a:p>
            <a:pPr marL="443865" indent="-431800">
              <a:lnSpc>
                <a:spcPct val="100000"/>
              </a:lnSpc>
              <a:spcBef>
                <a:spcPts val="670"/>
              </a:spcBef>
              <a:buFont typeface="Wingdings"/>
              <a:buChar char=""/>
              <a:tabLst>
                <a:tab pos="443865" algn="l"/>
                <a:tab pos="444500" algn="l"/>
              </a:tabLst>
            </a:pPr>
            <a:r>
              <a:rPr lang="zh-CN" altLang="en-US" sz="2800" spc="5" dirty="0">
                <a:latin typeface="SimSun"/>
                <a:cs typeface="SimSun"/>
              </a:rPr>
              <a:t>转移函数与功率谱</a:t>
            </a:r>
            <a:endParaRPr lang="zh-CN" altLang="en-US" sz="2800" dirty="0">
              <a:latin typeface="SimSun"/>
              <a:cs typeface="SimSun"/>
            </a:endParaRPr>
          </a:p>
          <a:p>
            <a:pPr marL="443865" indent="-431800">
              <a:lnSpc>
                <a:spcPct val="100000"/>
              </a:lnSpc>
              <a:spcBef>
                <a:spcPts val="670"/>
              </a:spcBef>
              <a:buFont typeface="Wingdings"/>
              <a:buChar char=""/>
              <a:tabLst>
                <a:tab pos="443865" algn="l"/>
                <a:tab pos="444500" algn="l"/>
              </a:tabLst>
            </a:pPr>
            <a:r>
              <a:rPr lang="zh-CN" altLang="en-US" sz="2800" dirty="0">
                <a:latin typeface="SimSun"/>
                <a:cs typeface="SimSun"/>
              </a:rPr>
              <a:t>结构形成模型</a:t>
            </a:r>
          </a:p>
          <a:p>
            <a:pPr marL="443865" indent="-431800">
              <a:lnSpc>
                <a:spcPct val="100000"/>
              </a:lnSpc>
              <a:spcBef>
                <a:spcPts val="675"/>
              </a:spcBef>
              <a:buFont typeface="Wingdings"/>
              <a:buChar char=""/>
              <a:tabLst>
                <a:tab pos="443865" algn="l"/>
                <a:tab pos="444500" algn="l"/>
              </a:tabLst>
            </a:pPr>
            <a:r>
              <a:rPr lang="zh-CN" altLang="en-US" sz="2800" spc="5" dirty="0">
                <a:latin typeface="SimSun"/>
                <a:cs typeface="SimSun"/>
              </a:rPr>
              <a:t>研究前沿</a:t>
            </a:r>
            <a:endParaRPr sz="2800" dirty="0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2252" y="1438655"/>
            <a:ext cx="4507992" cy="33817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1483217"/>
            <a:ext cx="30886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0000FF"/>
                </a:solidFill>
              </a:rPr>
              <a:t>膨胀宇宙中的密度涨落</a:t>
            </a:r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307657" y="2596164"/>
            <a:ext cx="3349943" cy="2898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>
                <a:latin typeface="SimSun"/>
                <a:cs typeface="SimSun"/>
              </a:rPr>
              <a:t>扰动的演化依赖于宇宙膨胀规</a:t>
            </a:r>
            <a:r>
              <a:rPr spc="10" dirty="0">
                <a:latin typeface="SimSun"/>
                <a:cs typeface="SimSun"/>
              </a:rPr>
              <a:t>律</a:t>
            </a:r>
            <a:r>
              <a:rPr b="1" dirty="0">
                <a:latin typeface="Calibri"/>
                <a:cs typeface="Calibri"/>
              </a:rPr>
              <a:t>!</a:t>
            </a:r>
            <a:endParaRPr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8204" y="141731"/>
            <a:ext cx="8833485" cy="1297305"/>
            <a:chOff x="108204" y="141731"/>
            <a:chExt cx="8833485" cy="12973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7020" y="143255"/>
              <a:ext cx="2304287" cy="1295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0268" y="143255"/>
              <a:ext cx="2304288" cy="1295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9339" y="141731"/>
              <a:ext cx="2305812" cy="12969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204" y="141731"/>
              <a:ext cx="2304288" cy="129692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1B20B43-4B89-4C88-95A4-6688B709A403}"/>
                  </a:ext>
                </a:extLst>
              </p:cNvPr>
              <p:cNvSpPr txBox="1"/>
              <p:nvPr/>
            </p:nvSpPr>
            <p:spPr>
              <a:xfrm>
                <a:off x="4050704" y="2451854"/>
                <a:ext cx="373845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ar-AE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zh-CN" altLang="ar-AE" i="1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ar-AE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ar-AE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ar-AE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ar-AE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ar-AE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ar-AE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ar-AE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ar-AE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ar-AE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ar-AE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ar-AE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1B20B43-4B89-4C88-95A4-6688B709A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704" y="2451854"/>
                <a:ext cx="3738459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4722B1C-293A-4D4C-B883-7333F515EC84}"/>
                  </a:ext>
                </a:extLst>
              </p:cNvPr>
              <p:cNvSpPr txBox="1"/>
              <p:nvPr/>
            </p:nvSpPr>
            <p:spPr>
              <a:xfrm>
                <a:off x="7543800" y="2800350"/>
                <a:ext cx="18747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4722B1C-293A-4D4C-B883-7333F515E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0" y="2800350"/>
                <a:ext cx="1874763" cy="369332"/>
              </a:xfrm>
              <a:prstGeom prst="rect">
                <a:avLst/>
              </a:prstGeom>
              <a:blipFill>
                <a:blip r:embed="rId7"/>
                <a:stretch>
                  <a:fillRect t="-116393" b="-175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D6FE9D9-D6E6-4BC9-8A6C-F3A2F30266D9}"/>
                  </a:ext>
                </a:extLst>
              </p:cNvPr>
              <p:cNvSpPr txBox="1"/>
              <p:nvPr/>
            </p:nvSpPr>
            <p:spPr>
              <a:xfrm>
                <a:off x="4876800" y="1658445"/>
                <a:ext cx="2125325" cy="5736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D6FE9D9-D6E6-4BC9-8A6C-F3A2F3026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1658445"/>
                <a:ext cx="2125325" cy="5736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DA3E6003-0661-48D2-B7D3-39201F3680B7}"/>
              </a:ext>
            </a:extLst>
          </p:cNvPr>
          <p:cNvSpPr txBox="1"/>
          <p:nvPr/>
        </p:nvSpPr>
        <p:spPr>
          <a:xfrm>
            <a:off x="228600" y="198210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04995" algn="l"/>
              </a:tabLst>
            </a:pPr>
            <a:r>
              <a:rPr lang="zh-CN" altLang="en-US" sz="1800" spc="10" dirty="0">
                <a:latin typeface="SimSun"/>
                <a:cs typeface="SimSun"/>
              </a:rPr>
              <a:t>宇宙的膨胀：</a:t>
            </a:r>
            <a:r>
              <a:rPr lang="zh-CN" altLang="en-US" sz="1800" dirty="0">
                <a:latin typeface="SimSun"/>
                <a:cs typeface="SimSun"/>
              </a:rPr>
              <a:t>作为</a:t>
            </a:r>
            <a:r>
              <a:rPr lang="zh-CN" altLang="en-US" sz="1800" spc="10" dirty="0">
                <a:latin typeface="SimSun"/>
                <a:cs typeface="SimSun"/>
              </a:rPr>
              <a:t>阻尼项抑制扰动增</a:t>
            </a:r>
            <a:r>
              <a:rPr lang="zh-CN" altLang="en-US" sz="1800" dirty="0">
                <a:latin typeface="SimSun"/>
                <a:cs typeface="SimSun"/>
              </a:rPr>
              <a:t>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A1AA13E-E09B-420A-8402-BEE281C50C5F}"/>
                  </a:ext>
                </a:extLst>
              </p:cNvPr>
              <p:cNvSpPr txBox="1"/>
              <p:nvPr/>
            </p:nvSpPr>
            <p:spPr>
              <a:xfrm>
                <a:off x="278892" y="3252372"/>
                <a:ext cx="3988308" cy="6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特别的，若考虑长波扰动</a:t>
                </a:r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  <a:cs typeface="Times New Roman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Times New Roman"/>
                      </a:rPr>
                      <m:t>≫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>
                            <a:latin typeface="Cambria Math" panose="02040503050406030204" pitchFamily="18" charset="0"/>
                            <a:cs typeface="Times New Roman"/>
                          </a:rPr>
                          <m:t>λ</m:t>
                        </m:r>
                      </m:e>
                      <m:sub>
                        <m:r>
                          <a:rPr lang="zh-CN" altLang="en-US">
                            <a:latin typeface="Cambria Math" panose="02040503050406030204" pitchFamily="18" charset="0"/>
                            <a:cs typeface="Times New Roman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zh-CN" altLang="en-US" dirty="0"/>
                  <a:t>，有</a:t>
                </a:r>
                <a14:m>
                  <m:oMath xmlns:m="http://schemas.openxmlformats.org/officeDocument/2006/math">
                    <m:r>
                      <a:rPr lang="ar-AE" altLang="zh-CN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zh-CN" altLang="ar-AE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zh-CN" altLang="ar-AE" i="1">
                        <a:latin typeface="Cambria Math" panose="02040503050406030204" pitchFamily="18" charset="0"/>
                      </a:rPr>
                      <m:t>𝐺</m:t>
                    </m:r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≫</m:t>
                    </m:r>
                    <m:sSup>
                      <m:sSup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Sup>
                      <m:sSubSup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dirty="0"/>
                  <a:t>，可以近似化简：</a:t>
                </a: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A1AA13E-E09B-420A-8402-BEE281C50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92" y="3252372"/>
                <a:ext cx="3988308" cy="665760"/>
              </a:xfrm>
              <a:prstGeom prst="rect">
                <a:avLst/>
              </a:prstGeom>
              <a:blipFill>
                <a:blip r:embed="rId9"/>
                <a:stretch>
                  <a:fillRect l="-1070" t="-8257" r="-1070" b="-11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ADA8DEB-0D86-4AE4-BA42-57825A0B1DF8}"/>
                  </a:ext>
                </a:extLst>
              </p:cNvPr>
              <p:cNvSpPr txBox="1"/>
              <p:nvPr/>
            </p:nvSpPr>
            <p:spPr>
              <a:xfrm>
                <a:off x="4209630" y="3307355"/>
                <a:ext cx="280153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altLang="zh-CN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zh-CN" altLang="ar-AE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zh-CN" altLang="ar-AE" i="1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ar-AE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ar-AE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ADA8DEB-0D86-4AE4-BA42-57825A0B1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630" y="3307355"/>
                <a:ext cx="2801536" cy="5557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bject 5">
                <a:extLst>
                  <a:ext uri="{FF2B5EF4-FFF2-40B4-BE49-F238E27FC236}">
                    <a16:creationId xmlns:a16="http://schemas.microsoft.com/office/drawing/2014/main" id="{B8BA07AA-2C7F-4F9F-8473-3C6766BCEA84}"/>
                  </a:ext>
                </a:extLst>
              </p:cNvPr>
              <p:cNvSpPr txBox="1"/>
              <p:nvPr/>
            </p:nvSpPr>
            <p:spPr>
              <a:xfrm>
                <a:off x="3230105" y="4352289"/>
                <a:ext cx="5257800" cy="6412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298450" indent="-285750">
                  <a:lnSpc>
                    <a:spcPct val="100000"/>
                  </a:lnSpc>
                  <a:spcBef>
                    <a:spcPts val="1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000" spc="10" dirty="0">
                    <a:latin typeface="SimSun"/>
                    <a:cs typeface="SimSun"/>
                  </a:rPr>
                  <a:t>扰动的演化对宇宙学的依赖反映在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ar-AE" altLang="zh-CN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ar-AE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ar-AE" altLang="zh-CN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zh-CN" altLang="ar-AE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000" dirty="0">
                    <a:latin typeface="SimSun"/>
                    <a:cs typeface="SimSun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20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ar-AE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latin typeface="SimSun"/>
                  <a:cs typeface="SimSun"/>
                </a:endParaRPr>
              </a:p>
              <a:p>
                <a:pPr marL="298450" indent="-285750">
                  <a:lnSpc>
                    <a:spcPct val="100000"/>
                  </a:lnSpc>
                  <a:spcBef>
                    <a:spcPts val="1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20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ar-AE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SimSun"/>
                    <a:cs typeface="SimSun"/>
                  </a:rPr>
                  <a:t>仅对应物质分量</a:t>
                </a:r>
                <a:endParaRPr sz="2000" dirty="0">
                  <a:latin typeface="SimSun"/>
                  <a:cs typeface="SimSun"/>
                </a:endParaRPr>
              </a:p>
            </p:txBody>
          </p:sp>
        </mc:Choice>
        <mc:Fallback xmlns="">
          <p:sp>
            <p:nvSpPr>
              <p:cNvPr id="33" name="object 5">
                <a:extLst>
                  <a:ext uri="{FF2B5EF4-FFF2-40B4-BE49-F238E27FC236}">
                    <a16:creationId xmlns:a16="http://schemas.microsoft.com/office/drawing/2014/main" id="{B8BA07AA-2C7F-4F9F-8473-3C6766BCE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105" y="4352289"/>
                <a:ext cx="5257800" cy="641201"/>
              </a:xfrm>
              <a:prstGeom prst="rect">
                <a:avLst/>
              </a:prstGeom>
              <a:blipFill>
                <a:blip r:embed="rId11"/>
                <a:stretch>
                  <a:fillRect l="-2552" t="-12381" b="-2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728DC68A-C7E1-44A7-88B0-8FA2D638BA29}"/>
                  </a:ext>
                </a:extLst>
              </p:cNvPr>
              <p:cNvSpPr txBox="1"/>
              <p:nvPr/>
            </p:nvSpPr>
            <p:spPr>
              <a:xfrm>
                <a:off x="685800" y="4095750"/>
                <a:ext cx="1561231" cy="63293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140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zh-CN" alt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sz="14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num>
                                <m:den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sSub>
                                    <m:sSubPr>
                                      <m:ctrlPr>
                                        <a:rPr lang="zh-CN" altLang="en-US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ρ</m:t>
                                      </m:r>
                                    </m:e>
                                    <m:sub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728DC68A-C7E1-44A7-88B0-8FA2D638B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095750"/>
                <a:ext cx="1561231" cy="6329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370" y="93328"/>
            <a:ext cx="598347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400" spc="-5" dirty="0">
                <a:latin typeface="Times New Roman"/>
                <a:cs typeface="Times New Roman"/>
              </a:rPr>
              <a:t>扰动演化的视角理解 </a:t>
            </a:r>
            <a:r>
              <a:rPr b="1" spc="-5" dirty="0">
                <a:latin typeface="Times New Roman"/>
                <a:cs typeface="Times New Roman"/>
              </a:rPr>
              <a:t>Jeans</a:t>
            </a:r>
            <a:r>
              <a:rPr b="1" spc="-7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Instability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144" y="633632"/>
            <a:ext cx="413641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pc="-80" dirty="0">
                <a:latin typeface="Times New Roman"/>
                <a:cs typeface="Times New Roman"/>
              </a:rPr>
              <a:t>考虑非膨胀宇宙情形</a:t>
            </a:r>
            <a:r>
              <a:rPr lang="en-US" altLang="zh-CN" spc="-80" dirty="0">
                <a:latin typeface="Times New Roman"/>
                <a:cs typeface="Times New Roman"/>
              </a:rPr>
              <a:t>(</a:t>
            </a:r>
            <a:r>
              <a:rPr lang="zh-CN" altLang="en-US" dirty="0"/>
              <a:t>假设稳态背景</a:t>
            </a:r>
            <a:r>
              <a:rPr lang="en-US" altLang="zh-CN" spc="-80" dirty="0">
                <a:latin typeface="Times New Roman"/>
                <a:cs typeface="Times New Roman"/>
              </a:rPr>
              <a:t>)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144" y="1010351"/>
            <a:ext cx="2338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Times New Roman"/>
                <a:cs typeface="Times New Roman"/>
              </a:rPr>
              <a:t>扰动场的运动方程：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39796" y="1056468"/>
            <a:ext cx="724535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i="1" spc="254" dirty="0">
                <a:latin typeface="Times New Roman"/>
                <a:cs typeface="Times New Roman"/>
              </a:rPr>
              <a:t>k</a:t>
            </a:r>
            <a:r>
              <a:rPr sz="1550" i="1" spc="210" dirty="0">
                <a:latin typeface="Times New Roman"/>
                <a:cs typeface="Times New Roman"/>
              </a:rPr>
              <a:t> </a:t>
            </a:r>
            <a:r>
              <a:rPr sz="1550" spc="170" dirty="0">
                <a:latin typeface="Symbol"/>
                <a:cs typeface="Symbol"/>
              </a:rPr>
              <a:t></a:t>
            </a:r>
            <a:r>
              <a:rPr sz="1550" spc="170" dirty="0">
                <a:latin typeface="Times New Roman"/>
                <a:cs typeface="Times New Roman"/>
              </a:rPr>
              <a:t>|</a:t>
            </a:r>
            <a:r>
              <a:rPr sz="1550" spc="-75" dirty="0">
                <a:latin typeface="Times New Roman"/>
                <a:cs typeface="Times New Roman"/>
              </a:rPr>
              <a:t> </a:t>
            </a:r>
            <a:r>
              <a:rPr sz="1550" b="1" spc="320" dirty="0">
                <a:latin typeface="Times New Roman"/>
                <a:cs typeface="Times New Roman"/>
              </a:rPr>
              <a:t>k</a:t>
            </a:r>
            <a:r>
              <a:rPr sz="1550" b="1" spc="50" dirty="0">
                <a:latin typeface="Times New Roman"/>
                <a:cs typeface="Times New Roman"/>
              </a:rPr>
              <a:t> </a:t>
            </a:r>
            <a:r>
              <a:rPr sz="1550" spc="114" dirty="0">
                <a:latin typeface="Times New Roman"/>
                <a:cs typeface="Times New Roman"/>
              </a:rPr>
              <a:t>|</a:t>
            </a:r>
            <a:endParaRPr sz="155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20"/>
              <p:cNvSpPr txBox="1"/>
              <p:nvPr/>
            </p:nvSpPr>
            <p:spPr>
              <a:xfrm>
                <a:off x="4764991" y="1091044"/>
                <a:ext cx="2602288" cy="31136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0" tIns="55244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434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pc="-114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𝛿</m:t>
                      </m:r>
                      <m:r>
                        <a:rPr lang="en-US" sz="1700" i="1" spc="-114" dirty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d>
                        <m:dPr>
                          <m:ctrlPr>
                            <a:rPr lang="ar-AE" sz="1550" i="1" spc="175" dirty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ar-AE" sz="1550" i="1" spc="280" dirty="0">
                              <a:latin typeface="Cambria Math" panose="02040503050406030204" pitchFamily="18" charset="0"/>
                              <a:cs typeface="Times New Roman"/>
                            </a:rPr>
                            <m:t>𝑡</m:t>
                          </m:r>
                        </m:e>
                      </m:d>
                      <m:r>
                        <a:rPr lang="ar-AE" sz="1550" b="0" i="1" spc="200" dirty="0" smtClean="0"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r>
                        <a:rPr lang="ar-AE" sz="1550" i="1" spc="85" dirty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r>
                        <a:rPr lang="ar-AE" sz="1550" i="1" spc="-65" dirty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sSub>
                        <m:sSubPr>
                          <m:ctrlPr>
                            <a:rPr lang="en-US" sz="1700" b="0" i="1" spc="33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ar-AE" sz="1700" i="1" spc="33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𝛿</m:t>
                          </m:r>
                        </m:e>
                        <m:sub>
                          <m:r>
                            <a:rPr lang="en-US" sz="1700" b="0" i="1" spc="33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0</m:t>
                          </m:r>
                        </m:sub>
                      </m:sSub>
                      <m:r>
                        <a:rPr lang="ar-AE" sz="1350" i="1" baseline="-24691" dirty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r>
                        <a:rPr lang="ar-AE" sz="1350" i="1" spc="-22" baseline="-24691" dirty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550" i="1" spc="225" dirty="0">
                          <a:latin typeface="Cambria Math" panose="02040503050406030204" pitchFamily="18" charset="0"/>
                          <a:cs typeface="Times New Roman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sz="1550" i="1" spc="270" dirty="0">
                          <a:latin typeface="Cambria Math" panose="02040503050406030204" pitchFamily="18" charset="0"/>
                          <a:cs typeface="Times New Roman"/>
                        </a:rPr>
                        <m:t>xp</m:t>
                      </m:r>
                      <m:r>
                        <a:rPr lang="en-US" sz="1550" i="1" spc="250" dirty="0">
                          <a:latin typeface="Cambria Math" panose="02040503050406030204" pitchFamily="18" charset="0"/>
                          <a:cs typeface="Times New Roman"/>
                        </a:rPr>
                        <m:t>⁡(</m:t>
                      </m:r>
                      <m:r>
                        <a:rPr lang="en-US" sz="1550" b="0" i="1" spc="250" dirty="0" smtClean="0">
                          <a:latin typeface="Cambria Math" panose="02040503050406030204" pitchFamily="18" charset="0"/>
                          <a:cs typeface="Times New Roman"/>
                        </a:rPr>
                        <m:t>−</m:t>
                      </m:r>
                      <m:r>
                        <a:rPr lang="en-US" sz="1550" i="1" spc="55" dirty="0">
                          <a:latin typeface="Cambria Math" panose="02040503050406030204" pitchFamily="18" charset="0"/>
                          <a:cs typeface="Times New Roman"/>
                        </a:rPr>
                        <m:t>𝑖</m:t>
                      </m:r>
                      <m:r>
                        <a:rPr lang="en-US" sz="1700" i="1" spc="31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𝜔</m:t>
                      </m:r>
                      <m:r>
                        <a:rPr lang="en-US" sz="1550" i="1" spc="275" dirty="0">
                          <a:latin typeface="Cambria Math" panose="02040503050406030204" pitchFamily="18" charset="0"/>
                          <a:cs typeface="Times New Roman"/>
                        </a:rPr>
                        <m:t>𝑡</m:t>
                      </m:r>
                      <m:r>
                        <a:rPr lang="en-US" sz="1550" i="1" spc="200" dirty="0">
                          <a:latin typeface="Cambria Math" panose="02040503050406030204" pitchFamily="18" charset="0"/>
                          <a:cs typeface="Times New Roman"/>
                        </a:rPr>
                        <m:t>)</m:t>
                      </m:r>
                    </m:oMath>
                  </m:oMathPara>
                </a14:m>
                <a:endParaRPr lang="en-US" sz="155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20" name="object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991" y="1091044"/>
                <a:ext cx="2602288" cy="311366"/>
              </a:xfrm>
              <a:prstGeom prst="rect">
                <a:avLst/>
              </a:prstGeom>
              <a:blipFill>
                <a:blip r:embed="rId2"/>
                <a:stretch>
                  <a:fillRect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4"/>
              <p:cNvSpPr txBox="1"/>
              <p:nvPr/>
            </p:nvSpPr>
            <p:spPr>
              <a:xfrm>
                <a:off x="527978" y="2107678"/>
                <a:ext cx="4653622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298450" marR="5080" indent="-285750">
                  <a:lnSpc>
                    <a:spcPct val="100000"/>
                  </a:lnSpc>
                  <a:spcBef>
                    <a:spcPts val="1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Times New Roman"/>
                    <a:cs typeface="Times New Roman"/>
                  </a:rPr>
                  <a:t>讨论不同的</a:t>
                </a:r>
                <a14:m>
                  <m:oMath xmlns:m="http://schemas.openxmlformats.org/officeDocument/2006/math">
                    <m:r>
                      <a:rPr lang="zh-CN" altLang="en-US" sz="1800" i="1" dirty="0" smtClean="0"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  <a:cs typeface="Times New Roman"/>
                      </a:rPr>
                      <m:t>𝜔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</m:oMath>
                </a14:m>
                <a:r>
                  <a:rPr lang="zh-CN" altLang="en-US" sz="1800" dirty="0">
                    <a:latin typeface="Times New Roman"/>
                    <a:cs typeface="Times New Roman"/>
                  </a:rPr>
                  <a:t>得到扰动不同的演化方式：</a:t>
                </a:r>
                <a:endParaRPr sz="180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24" name="object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78" y="2107678"/>
                <a:ext cx="4653622" cy="289823"/>
              </a:xfrm>
              <a:prstGeom prst="rect">
                <a:avLst/>
              </a:prstGeom>
              <a:blipFill>
                <a:blip r:embed="rId3"/>
                <a:stretch>
                  <a:fillRect l="-2621" t="-27660" b="-446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5"/>
              <p:cNvSpPr txBox="1"/>
              <p:nvPr/>
            </p:nvSpPr>
            <p:spPr>
              <a:xfrm>
                <a:off x="303153" y="2662086"/>
                <a:ext cx="3051160" cy="601255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spcBef>
                    <a:spcPts val="105"/>
                  </a:spcBef>
                  <a:tabLst>
                    <a:tab pos="325755" algn="l"/>
                  </a:tabLst>
                </a:pPr>
                <a:r>
                  <a:rPr lang="en-US" sz="1800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1. </a:t>
                </a:r>
                <a:r>
                  <a:rPr lang="en-US" sz="1800" dirty="0">
                    <a:latin typeface="Times New Roman"/>
                    <a:cs typeface="Times New Roman"/>
                  </a:rPr>
                  <a:t>If</a:t>
                </a:r>
                <a14:m>
                  <m:oMath xmlns:m="http://schemas.openxmlformats.org/officeDocument/2006/math">
                    <m:r>
                      <a:rPr lang="en-US" altLang="zh-CN" sz="1800" b="0" i="0" spc="-15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m:rPr>
                        <m:sty m:val="p"/>
                      </m:rPr>
                      <a:rPr lang="el-GR" altLang="zh-CN" sz="1800" i="1" spc="-15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ω</m:t>
                    </m:r>
                    <m:r>
                      <a:rPr lang="el-GR" altLang="zh-CN" sz="1800" b="0" i="1" spc="-15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=</m:t>
                    </m:r>
                    <m:r>
                      <a:rPr lang="el-GR" altLang="zh-CN" sz="1800" i="1" spc="-15" dirty="0"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l-GR" altLang="zh-CN" sz="1800" i="1" spc="345" dirty="0">
                        <a:latin typeface="Cambria Math" panose="02040503050406030204" pitchFamily="18" charset="0"/>
                        <a:cs typeface="Times New Roman"/>
                      </a:rPr>
                      <m:t>0</m:t>
                    </m:r>
                    <m:r>
                      <a:rPr lang="zh-CN" altLang="en-US" sz="1800" dirty="0" smtClean="0">
                        <a:latin typeface="Cambria Math" panose="02040503050406030204" pitchFamily="18" charset="0"/>
                      </a:rPr>
                      <m:t>⇔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zh-CN" altLang="en-US" sz="1800" dirty="0">
                    <a:latin typeface="Times New Roman"/>
                    <a:cs typeface="Times New Roman"/>
                  </a:rPr>
                  <a:t>定义 </a:t>
                </a:r>
                <a:r>
                  <a:rPr lang="en-US" altLang="zh-CN" spc="-5" dirty="0">
                    <a:latin typeface="Times New Roman"/>
                    <a:cs typeface="Times New Roman"/>
                  </a:rPr>
                  <a:t>Jeans</a:t>
                </a:r>
                <a:r>
                  <a:rPr lang="en-US" altLang="zh-CN" spc="-75" dirty="0">
                    <a:latin typeface="Times New Roman"/>
                    <a:cs typeface="Times New Roman"/>
                  </a:rPr>
                  <a:t> </a:t>
                </a:r>
                <a:r>
                  <a:rPr lang="en-US" altLang="zh-CN" dirty="0">
                    <a:latin typeface="Times New Roman"/>
                    <a:cs typeface="Times New Roman"/>
                  </a:rPr>
                  <a:t>length:</a:t>
                </a:r>
              </a:p>
            </p:txBody>
          </p:sp>
        </mc:Choice>
        <mc:Fallback xmlns="">
          <p:sp>
            <p:nvSpPr>
              <p:cNvPr id="25" name="object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53" y="2662086"/>
                <a:ext cx="3051160" cy="601255"/>
              </a:xfrm>
              <a:prstGeom prst="rect">
                <a:avLst/>
              </a:prstGeom>
              <a:blipFill>
                <a:blip r:embed="rId4"/>
                <a:stretch>
                  <a:fillRect l="-4400" t="-10204" b="-23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bject 36"/>
          <p:cNvSpPr/>
          <p:nvPr/>
        </p:nvSpPr>
        <p:spPr>
          <a:xfrm>
            <a:off x="3464331" y="2783044"/>
            <a:ext cx="1000125" cy="213360"/>
          </a:xfrm>
          <a:custGeom>
            <a:avLst/>
            <a:gdLst/>
            <a:ahLst/>
            <a:cxnLst/>
            <a:rect l="l" t="t" r="r" b="b"/>
            <a:pathLst>
              <a:path w="1000125" h="213360">
                <a:moveTo>
                  <a:pt x="0" y="53339"/>
                </a:moveTo>
                <a:lnTo>
                  <a:pt x="893063" y="53339"/>
                </a:lnTo>
                <a:lnTo>
                  <a:pt x="893063" y="0"/>
                </a:lnTo>
                <a:lnTo>
                  <a:pt x="999743" y="106679"/>
                </a:lnTo>
                <a:lnTo>
                  <a:pt x="893063" y="213359"/>
                </a:lnTo>
                <a:lnTo>
                  <a:pt x="893063" y="160019"/>
                </a:lnTo>
                <a:lnTo>
                  <a:pt x="0" y="160019"/>
                </a:lnTo>
                <a:lnTo>
                  <a:pt x="0" y="53339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3B9A4531-1372-4BA0-9D98-32BFB763ED6A}"/>
                  </a:ext>
                </a:extLst>
              </p:cNvPr>
              <p:cNvSpPr txBox="1"/>
              <p:nvPr/>
            </p:nvSpPr>
            <p:spPr>
              <a:xfrm>
                <a:off x="4605043" y="2533216"/>
                <a:ext cx="4506838" cy="71301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160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zh-CN" altLang="en-US" sz="1600" i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den>
                      </m:f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zh-CN" alt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num>
                                <m:den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sSub>
                                    <m:sSubPr>
                                      <m:ctrlPr>
                                        <a:rPr lang="zh-CN" alt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1600" i="0">
                                          <a:latin typeface="Cambria Math" panose="02040503050406030204" pitchFamily="18" charset="0"/>
                                        </a:rPr>
                                        <m:t>ρ</m:t>
                                      </m:r>
                                    </m:e>
                                    <m:sub>
                                      <m:r>
                                        <a:rPr lang="zh-CN" altLang="en-US" sz="16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l-GR" altLang="zh-CN" sz="1600" i="1" spc="-15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ω</m:t>
                      </m:r>
                      <m:r>
                        <a:rPr lang="el-GR" altLang="zh-CN" sz="1600" i="1" spc="-15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=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sz="16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3B9A4531-1372-4BA0-9D98-32BFB763E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043" y="2533216"/>
                <a:ext cx="4506838" cy="713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E4C1548-9C9C-4516-B7D0-FD85F1DC8A41}"/>
                  </a:ext>
                </a:extLst>
              </p:cNvPr>
              <p:cNvSpPr txBox="1"/>
              <p:nvPr/>
            </p:nvSpPr>
            <p:spPr>
              <a:xfrm>
                <a:off x="6004538" y="133350"/>
                <a:ext cx="2655895" cy="555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type m:val="lin"/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E4C1548-9C9C-4516-B7D0-FD85F1DC8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538" y="133350"/>
                <a:ext cx="2655895" cy="5559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D5B708F3-F00B-4B1F-AFB0-2C0BBFEDBB33}"/>
                  </a:ext>
                </a:extLst>
              </p:cNvPr>
              <p:cNvSpPr txBox="1"/>
              <p:nvPr/>
            </p:nvSpPr>
            <p:spPr>
              <a:xfrm>
                <a:off x="303153" y="1323168"/>
                <a:ext cx="2798911" cy="586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zh-CN" altLang="en-US" sz="1600" i="0">
                              <a:latin typeface="Cambria Math" panose="02040503050406030204" pitchFamily="18" charset="0"/>
                            </a:rPr>
                            <m:t>δ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sz="1600" i="0">
                          <a:latin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zh-CN" alt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zh-CN" altLang="en-US" sz="1600" i="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D5B708F3-F00B-4B1F-AFB0-2C0BBFEDB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53" y="1323168"/>
                <a:ext cx="2798911" cy="586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C3E41247-A92D-44F0-9454-9E8F9E02C3D7}"/>
                  </a:ext>
                </a:extLst>
              </p:cNvPr>
              <p:cNvSpPr txBox="1"/>
              <p:nvPr/>
            </p:nvSpPr>
            <p:spPr>
              <a:xfrm>
                <a:off x="3784069" y="1056468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434"/>
                  </a:spcBef>
                </a:pPr>
                <a:r>
                  <a:rPr lang="zh-CN" altLang="en-US" sz="1800" dirty="0">
                    <a:latin typeface="Times New Roman"/>
                    <a:cs typeface="Times New Roman"/>
                  </a:rPr>
                  <a:t>解得</a:t>
                </a:r>
                <a14:m>
                  <m:oMath xmlns:m="http://schemas.openxmlformats.org/officeDocument/2006/math">
                    <m:r>
                      <a:rPr lang="zh-CN" altLang="en-US" i="1" spc="-114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：</m:t>
                    </m:r>
                  </m:oMath>
                </a14:m>
                <a:endParaRPr lang="en-US" altLang="zh-CN" i="1" spc="-114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C3E41247-A92D-44F0-9454-9E8F9E02C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069" y="1056468"/>
                <a:ext cx="1219200" cy="369332"/>
              </a:xfrm>
              <a:prstGeom prst="rect">
                <a:avLst/>
              </a:prstGeom>
              <a:blipFill>
                <a:blip r:embed="rId8"/>
                <a:stretch>
                  <a:fillRect l="-1500" t="-11475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B8F1DAD8-98AB-4F9A-8BFD-9A8F014862CC}"/>
                  </a:ext>
                </a:extLst>
              </p:cNvPr>
              <p:cNvSpPr txBox="1"/>
              <p:nvPr/>
            </p:nvSpPr>
            <p:spPr>
              <a:xfrm>
                <a:off x="3784069" y="1543027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910"/>
                  </a:spcBef>
                </a:pPr>
                <a:r>
                  <a:rPr lang="zh-CN" altLang="en-US" spc="-5" dirty="0">
                    <a:latin typeface="Times New Roman"/>
                    <a:cs typeface="Times New Roman"/>
                  </a:rPr>
                  <a:t>其中</a:t>
                </a:r>
                <a:r>
                  <a:rPr lang="zh-CN" altLang="en-US" sz="1800" dirty="0">
                    <a:latin typeface="Times New Roman"/>
                    <a:cs typeface="Times New Roman"/>
                  </a:rPr>
                  <a:t> </a:t>
                </a:r>
                <a:r>
                  <a:rPr lang="el-GR" altLang="zh-CN" sz="1800" dirty="0">
                    <a:latin typeface="Times New Roman"/>
                    <a:cs typeface="Times New Roman"/>
                  </a:rPr>
                  <a:t>ω</a:t>
                </a:r>
                <a:r>
                  <a:rPr lang="el-GR" altLang="zh-CN" sz="1800" spc="10" dirty="0">
                    <a:latin typeface="Times New Roman"/>
                    <a:cs typeface="Times New Roman"/>
                  </a:rPr>
                  <a:t>,</a:t>
                </a:r>
                <a:r>
                  <a:rPr lang="el-GR" altLang="zh-CN" sz="1800" spc="5" dirty="0">
                    <a:latin typeface="Times New Roman"/>
                    <a:cs typeface="Times New Roman"/>
                  </a:rPr>
                  <a:t> </a:t>
                </a:r>
                <a:r>
                  <a:rPr lang="en-US" altLang="zh-CN" sz="1800" dirty="0">
                    <a:latin typeface="Times New Roman"/>
                    <a:cs typeface="Times New Roman"/>
                  </a:rPr>
                  <a:t>k</a:t>
                </a:r>
                <a:r>
                  <a:rPr lang="en-US" altLang="zh-CN" sz="1800" spc="-15" dirty="0">
                    <a:latin typeface="Times New Roman"/>
                    <a:cs typeface="Times New Roman"/>
                  </a:rPr>
                  <a:t> </a:t>
                </a:r>
                <a:r>
                  <a:rPr lang="zh-CN" altLang="en-US" sz="1800" spc="-15" dirty="0">
                    <a:latin typeface="Times New Roman"/>
                    <a:cs typeface="Times New Roman"/>
                  </a:rPr>
                  <a:t>存在色散关系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ar-AE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ar-AE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ar-AE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ar-A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ar-AE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Sup>
                      <m:sSubSupPr>
                        <m:ctrlPr>
                          <a:rPr lang="ar-AE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ar-A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zh-CN" altLang="ar-A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ar-AE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altLang="zh-CN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zh-CN" altLang="ar-AE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zh-CN" altLang="ar-AE" b="0" i="1" smtClean="0">
                        <a:latin typeface="Cambria Math" panose="02040503050406030204" pitchFamily="18" charset="0"/>
                      </a:rPr>
                      <m:t>𝐺</m:t>
                    </m:r>
                    <m:sSub>
                      <m:sSubPr>
                        <m:ctrlPr>
                          <a:rPr lang="ar-AE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ar-AE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ar-AE" altLang="zh-CN" sz="180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B8F1DAD8-98AB-4F9A-8BFD-9A8F01486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069" y="1543027"/>
                <a:ext cx="4572000" cy="369332"/>
              </a:xfrm>
              <a:prstGeom prst="rect">
                <a:avLst/>
              </a:prstGeom>
              <a:blipFill>
                <a:blip r:embed="rId9"/>
                <a:stretch>
                  <a:fillRect l="-400" t="-11475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55950A77-4969-4368-BD4E-48080373AE17}"/>
                  </a:ext>
                </a:extLst>
              </p:cNvPr>
              <p:cNvSpPr txBox="1"/>
              <p:nvPr/>
            </p:nvSpPr>
            <p:spPr>
              <a:xfrm>
                <a:off x="303153" y="3675159"/>
                <a:ext cx="4161303" cy="393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2. </a:t>
                </a:r>
                <a:r>
                  <a:rPr lang="en-US" altLang="zh-CN" sz="1800" dirty="0">
                    <a:latin typeface="Times New Roman"/>
                    <a:cs typeface="Times New Roman"/>
                  </a:rPr>
                  <a:t>If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m:rPr>
                        <m:sty m:val="p"/>
                      </m:rPr>
                      <a:rPr lang="el-GR" altLang="zh-CN" dirty="0">
                        <a:latin typeface="Cambria Math" panose="02040503050406030204" pitchFamily="18" charset="0"/>
                        <a:cs typeface="Times New Roman"/>
                      </a:rPr>
                      <m:t>ω</m:t>
                    </m:r>
                    <m:r>
                      <a:rPr lang="en-US" altLang="zh-CN" dirty="0">
                        <a:latin typeface="Cambria Math" panose="02040503050406030204" pitchFamily="18" charset="0"/>
                        <a:cs typeface="Times New Roman"/>
                      </a:rPr>
                      <m:t>&gt;</m:t>
                    </m:r>
                    <m:r>
                      <a:rPr lang="el-GR" altLang="zh-CN" dirty="0"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l-GR" altLang="zh-CN" dirty="0">
                        <a:latin typeface="Cambria Math" panose="02040503050406030204" pitchFamily="18" charset="0"/>
                        <a:cs typeface="Times New Roman"/>
                      </a:rPr>
                      <m:t>0</m:t>
                    </m:r>
                    <m:r>
                      <a:rPr lang="zh-CN" altLang="en-US" dirty="0">
                        <a:latin typeface="Cambria Math" panose="02040503050406030204" pitchFamily="18" charset="0"/>
                        <a:cs typeface="Times New Roman"/>
                      </a:rPr>
                      <m:t>⇔</m:t>
                    </m:r>
                    <m:r>
                      <a:rPr lang="en-US" altLang="zh-CN">
                        <a:latin typeface="Cambria Math" panose="02040503050406030204" pitchFamily="18" charset="0"/>
                        <a:cs typeface="Times New Roman"/>
                      </a:rPr>
                      <m:t>𝜆</m:t>
                    </m:r>
                    <m:r>
                      <a:rPr lang="en-US" altLang="zh-CN">
                        <a:latin typeface="Cambria Math" panose="02040503050406030204" pitchFamily="18" charset="0"/>
                        <a:cs typeface="Times New Roman"/>
                      </a:rPr>
                      <m:t>&lt;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>
                            <a:latin typeface="Cambria Math" panose="02040503050406030204" pitchFamily="18" charset="0"/>
                            <a:cs typeface="Times New Roman"/>
                          </a:rPr>
                          <m:t>λ</m:t>
                        </m:r>
                      </m:e>
                      <m:sub>
                        <m:r>
                          <a:rPr lang="zh-CN" altLang="en-US">
                            <a:latin typeface="Cambria Math" panose="02040503050406030204" pitchFamily="18" charset="0"/>
                            <a:cs typeface="Times New Roman"/>
                          </a:rPr>
                          <m:t>𝐽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cs typeface="Times New Roman"/>
                      </a:rPr>
                      <m:t>,</m:t>
                    </m:r>
                    <m:r>
                      <m:rPr>
                        <m:nor/>
                      </m:rPr>
                      <a:rPr lang="zh-CN" altLang="en-US" dirty="0">
                        <a:latin typeface="Times New Roman"/>
                        <a:cs typeface="Times New Roman"/>
                      </a:rPr>
                      <m:t>扰动呈现振荡模式</m:t>
                    </m:r>
                  </m:oMath>
                </a14:m>
                <a:endParaRPr lang="zh-CN" altLang="en-US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55950A77-4969-4368-BD4E-48080373A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53" y="3675159"/>
                <a:ext cx="4161303" cy="393441"/>
              </a:xfrm>
              <a:prstGeom prst="rect">
                <a:avLst/>
              </a:prstGeom>
              <a:blipFill>
                <a:blip r:embed="rId10"/>
                <a:stretch>
                  <a:fillRect l="-1320" t="-9375" r="-147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bject 2">
            <a:extLst>
              <a:ext uri="{FF2B5EF4-FFF2-40B4-BE49-F238E27FC236}">
                <a16:creationId xmlns:a16="http://schemas.microsoft.com/office/drawing/2014/main" id="{8A4D7E47-76A0-4D55-A943-8393EBB7C56B}"/>
              </a:ext>
            </a:extLst>
          </p:cNvPr>
          <p:cNvSpPr txBox="1"/>
          <p:nvPr/>
        </p:nvSpPr>
        <p:spPr>
          <a:xfrm>
            <a:off x="575553" y="3312894"/>
            <a:ext cx="696824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Jeans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length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lang="zh-CN" altLang="en-US" sz="1800" spc="-15" dirty="0">
                <a:latin typeface="Times New Roman"/>
                <a:cs typeface="Times New Roman"/>
              </a:rPr>
              <a:t>作为两种扰动形式的分界线</a:t>
            </a:r>
            <a:r>
              <a:rPr lang="en-US" altLang="zh-CN" sz="1800" spc="-15" dirty="0">
                <a:latin typeface="Times New Roman"/>
                <a:cs typeface="Times New Roman"/>
              </a:rPr>
              <a:t>-</a:t>
            </a:r>
            <a:r>
              <a:rPr lang="zh-CN" altLang="en-US" sz="1800" spc="-15" dirty="0">
                <a:latin typeface="Times New Roman"/>
                <a:cs typeface="Times New Roman"/>
              </a:rPr>
              <a:t>长波指数增长解、短波振荡解</a:t>
            </a:r>
            <a:endParaRPr sz="18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92D81A6B-F60B-4689-A5D1-0E1F4171086F}"/>
                  </a:ext>
                </a:extLst>
              </p:cNvPr>
              <p:cNvSpPr txBox="1"/>
              <p:nvPr/>
            </p:nvSpPr>
            <p:spPr>
              <a:xfrm>
                <a:off x="303153" y="4116427"/>
                <a:ext cx="5263222" cy="393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3. </a:t>
                </a:r>
                <a:r>
                  <a:rPr lang="en-US" altLang="zh-CN" sz="1800" dirty="0">
                    <a:latin typeface="Times New Roman"/>
                    <a:cs typeface="Times New Roman"/>
                  </a:rPr>
                  <a:t>If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m:rPr>
                        <m:sty m:val="p"/>
                      </m:rPr>
                      <a:rPr lang="el-GR" altLang="zh-CN" dirty="0">
                        <a:latin typeface="Cambria Math" panose="02040503050406030204" pitchFamily="18" charset="0"/>
                        <a:cs typeface="Times New Roman"/>
                      </a:rPr>
                      <m:t>ω</m:t>
                    </m:r>
                    <m:r>
                      <a:rPr lang="en-US" altLang="zh-CN" dirty="0">
                        <a:latin typeface="Cambria Math" panose="02040503050406030204" pitchFamily="18" charset="0"/>
                        <a:cs typeface="Times New Roman"/>
                      </a:rPr>
                      <m:t>&lt;</m:t>
                    </m:r>
                    <m:r>
                      <a:rPr lang="el-GR" altLang="zh-CN" dirty="0"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l-GR" altLang="zh-CN" dirty="0">
                        <a:latin typeface="Cambria Math" panose="02040503050406030204" pitchFamily="18" charset="0"/>
                        <a:cs typeface="Times New Roman"/>
                      </a:rPr>
                      <m:t>0</m:t>
                    </m:r>
                    <m:r>
                      <a:rPr lang="zh-CN" altLang="en-US" dirty="0">
                        <a:latin typeface="Cambria Math" panose="02040503050406030204" pitchFamily="18" charset="0"/>
                        <a:cs typeface="Times New Roman"/>
                      </a:rPr>
                      <m:t>⇔</m:t>
                    </m:r>
                    <m:r>
                      <a:rPr lang="en-US" altLang="zh-CN">
                        <a:latin typeface="Cambria Math" panose="02040503050406030204" pitchFamily="18" charset="0"/>
                        <a:cs typeface="Times New Roman"/>
                      </a:rPr>
                      <m:t>𝜆</m:t>
                    </m:r>
                    <m:r>
                      <a:rPr lang="en-US" altLang="zh-CN">
                        <a:latin typeface="Cambria Math" panose="02040503050406030204" pitchFamily="18" charset="0"/>
                        <a:cs typeface="Times New Roman"/>
                      </a:rPr>
                      <m:t>&gt;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>
                            <a:latin typeface="Cambria Math" panose="02040503050406030204" pitchFamily="18" charset="0"/>
                            <a:cs typeface="Times New Roman"/>
                          </a:rPr>
                          <m:t>λ</m:t>
                        </m:r>
                      </m:e>
                      <m:sub>
                        <m:r>
                          <a:rPr lang="zh-CN" altLang="en-US">
                            <a:latin typeface="Cambria Math" panose="02040503050406030204" pitchFamily="18" charset="0"/>
                            <a:cs typeface="Times New Roman"/>
                          </a:rPr>
                          <m:t>𝐽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cs typeface="Times New Roman"/>
                      </a:rPr>
                      <m:t>,</m:t>
                    </m:r>
                    <m:r>
                      <m:rPr>
                        <m:nor/>
                      </m:rPr>
                      <a:rPr lang="zh-CN" altLang="en-US" dirty="0">
                        <a:latin typeface="Times New Roman"/>
                        <a:cs typeface="Times New Roman"/>
                      </a:rPr>
                      <m:t>扰动呈现不稳定的增长模式</m:t>
                    </m:r>
                  </m:oMath>
                </a14:m>
                <a:endParaRPr lang="zh-CN" altLang="en-US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92D81A6B-F60B-4689-A5D1-0E1F41710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53" y="4116427"/>
                <a:ext cx="5263222" cy="393441"/>
              </a:xfrm>
              <a:prstGeom prst="rect">
                <a:avLst/>
              </a:prstGeom>
              <a:blipFill>
                <a:blip r:embed="rId11"/>
                <a:stretch>
                  <a:fillRect l="-1043" t="-7692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E4E54EC-A6AC-42B6-90CE-E1B3BC4077FA}"/>
                  </a:ext>
                </a:extLst>
              </p:cNvPr>
              <p:cNvSpPr txBox="1"/>
              <p:nvPr/>
            </p:nvSpPr>
            <p:spPr>
              <a:xfrm>
                <a:off x="5257800" y="4116427"/>
                <a:ext cx="2873825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434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pc="-114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𝛿</m:t>
                      </m:r>
                      <m:r>
                        <a:rPr lang="en-US" altLang="zh-CN" sz="2000" i="1" spc="-114" dirty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d>
                        <m:dPr>
                          <m:ctrlPr>
                            <a:rPr lang="ar-AE" altLang="zh-CN" sz="1800" i="1" spc="175" dirty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ar-AE" altLang="zh-CN" sz="1800" i="1" spc="280" dirty="0">
                              <a:latin typeface="Cambria Math" panose="02040503050406030204" pitchFamily="18" charset="0"/>
                              <a:cs typeface="Times New Roman"/>
                            </a:rPr>
                            <m:t>𝑡</m:t>
                          </m:r>
                        </m:e>
                      </m:d>
                      <m:r>
                        <a:rPr lang="ar-AE" altLang="zh-CN" sz="1800" b="0" i="1" spc="200" dirty="0" smtClean="0"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r>
                        <a:rPr lang="ar-AE" altLang="zh-CN" sz="1800" i="1" spc="85" dirty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r>
                        <a:rPr lang="ar-AE" altLang="zh-CN" sz="1800" i="1" spc="-65" dirty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sSub>
                        <m:sSubPr>
                          <m:ctrlPr>
                            <a:rPr lang="en-US" altLang="zh-CN" sz="2000" b="0" i="1" spc="33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ar-AE" altLang="zh-CN" sz="2000" i="1" spc="33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000" b="0" i="1" spc="33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0</m:t>
                          </m:r>
                        </m:sub>
                      </m:sSub>
                      <m:r>
                        <a:rPr lang="ar-AE" altLang="zh-CN" sz="1600" i="1" baseline="-24691" dirty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r>
                        <a:rPr lang="ar-AE" altLang="zh-CN" sz="1600" i="1" spc="-22" baseline="-24691" dirty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800" i="1" spc="225" dirty="0">
                          <a:latin typeface="Cambria Math" panose="02040503050406030204" pitchFamily="18" charset="0"/>
                          <a:cs typeface="Times New Roman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altLang="zh-CN" sz="1800" i="1" spc="270" dirty="0">
                          <a:latin typeface="Cambria Math" panose="02040503050406030204" pitchFamily="18" charset="0"/>
                          <a:cs typeface="Times New Roman"/>
                        </a:rPr>
                        <m:t>xp</m:t>
                      </m:r>
                      <m:r>
                        <a:rPr lang="en-US" altLang="zh-CN" sz="1800" i="1" spc="250" dirty="0">
                          <a:latin typeface="Cambria Math" panose="02040503050406030204" pitchFamily="18" charset="0"/>
                          <a:cs typeface="Times New Roman"/>
                        </a:rPr>
                        <m:t>⁡(</m:t>
                      </m:r>
                      <m:r>
                        <a:rPr lang="en-US" altLang="zh-CN" i="1" spc="25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±</m:t>
                      </m:r>
                      <m:r>
                        <m:rPr>
                          <m:sty m:val="p"/>
                        </m:rPr>
                        <a:rPr lang="en-US" altLang="zh-CN" b="0" i="0" spc="25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Γ</m:t>
                      </m:r>
                      <m:r>
                        <a:rPr lang="en-US" altLang="zh-CN" sz="1800" i="1" spc="275" dirty="0">
                          <a:latin typeface="Cambria Math" panose="02040503050406030204" pitchFamily="18" charset="0"/>
                          <a:cs typeface="Times New Roman"/>
                        </a:rPr>
                        <m:t>𝑡</m:t>
                      </m:r>
                      <m:r>
                        <a:rPr lang="en-US" altLang="zh-CN" sz="1800" i="1" spc="200" dirty="0">
                          <a:latin typeface="Cambria Math" panose="02040503050406030204" pitchFamily="18" charset="0"/>
                          <a:cs typeface="Times New Roman"/>
                        </a:rPr>
                        <m:t>)</m:t>
                      </m:r>
                    </m:oMath>
                  </m:oMathPara>
                </a14:m>
                <a:endParaRPr lang="en-US" altLang="zh-CN" sz="180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E4E54EC-A6AC-42B6-90CE-E1B3BC407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4116427"/>
                <a:ext cx="2873825" cy="392993"/>
              </a:xfrm>
              <a:prstGeom prst="rect">
                <a:avLst/>
              </a:prstGeom>
              <a:blipFill>
                <a:blip r:embed="rId12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249F5A19-822C-4584-B6F0-EAAE9896A0B6}"/>
                  </a:ext>
                </a:extLst>
              </p:cNvPr>
              <p:cNvSpPr txBox="1"/>
              <p:nvPr/>
            </p:nvSpPr>
            <p:spPr>
              <a:xfrm>
                <a:off x="2209800" y="4480418"/>
                <a:ext cx="6372085" cy="412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pc="25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增长率</m:t>
                      </m:r>
                      <m:r>
                        <a:rPr lang="zh-CN" altLang="en-US" i="1" spc="25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满足</m:t>
                      </m:r>
                      <m:r>
                        <a:rPr lang="zh-CN" altLang="en-US" i="1" spc="25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：</m:t>
                      </m:r>
                      <m:sSup>
                        <m:sSupPr>
                          <m:ctrlPr>
                            <a:rPr lang="en-US" altLang="zh-CN" b="0" i="1" spc="25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spc="25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Γ</m:t>
                          </m:r>
                        </m:e>
                        <m:sup>
                          <m:r>
                            <a:rPr lang="en-US" altLang="zh-CN" b="0" i="0" spc="25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2</m:t>
                          </m:r>
                        </m:sup>
                      </m:sSup>
                      <m:r>
                        <a:rPr lang="en-US" altLang="zh-CN" b="0" i="0" spc="25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=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zh-CN" altLang="en-US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249F5A19-822C-4584-B6F0-EAAE9896A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480418"/>
                <a:ext cx="6372085" cy="412934"/>
              </a:xfrm>
              <a:prstGeom prst="rect">
                <a:avLst/>
              </a:prstGeom>
              <a:blipFill>
                <a:blip r:embed="rId1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174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bject 60"/>
          <p:cNvSpPr txBox="1"/>
          <p:nvPr/>
        </p:nvSpPr>
        <p:spPr>
          <a:xfrm>
            <a:off x="697062" y="2219268"/>
            <a:ext cx="1687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M&gt;M</a:t>
            </a:r>
            <a:r>
              <a:rPr sz="1800" baseline="-20833" dirty="0">
                <a:latin typeface="Times New Roman"/>
                <a:cs typeface="Times New Roman"/>
              </a:rPr>
              <a:t>J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collapse!!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422DE4E-0CC4-4B1D-BFC2-51565334CF8D}"/>
                  </a:ext>
                </a:extLst>
              </p:cNvPr>
              <p:cNvSpPr txBox="1"/>
              <p:nvPr/>
            </p:nvSpPr>
            <p:spPr>
              <a:xfrm>
                <a:off x="363251" y="254233"/>
                <a:ext cx="6555449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  <a:cs typeface="Times New Roman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Times New Roman"/>
                      </a:rPr>
                      <m:t>≫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>
                            <a:latin typeface="Cambria Math" panose="02040503050406030204" pitchFamily="18" charset="0"/>
                            <a:cs typeface="Times New Roman"/>
                          </a:rPr>
                          <m:t>λ</m:t>
                        </m:r>
                      </m:e>
                      <m:sub>
                        <m:r>
                          <a:rPr lang="zh-CN" altLang="en-US">
                            <a:latin typeface="Cambria Math" panose="02040503050406030204" pitchFamily="18" charset="0"/>
                            <a:cs typeface="Times New Roman"/>
                          </a:rPr>
                          <m:t>𝐽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/>
                      </a:rPr>
                      <m:t>, </m:t>
                    </m:r>
                  </m:oMath>
                </a14:m>
                <a:r>
                  <a:rPr lang="zh-CN" altLang="en-US" dirty="0"/>
                  <a:t>增长率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pc="25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Γ</m:t>
                    </m:r>
                    <m:r>
                      <a:rPr lang="en-US" altLang="zh-CN" i="1" spc="25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~</m:t>
                    </m:r>
                    <m:rad>
                      <m:radPr>
                        <m:degHide m:val="on"/>
                        <m:ctrlPr>
                          <a:rPr lang="en-US" altLang="zh-CN" i="1" spc="25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rad>
                  </m:oMath>
                </a14:m>
                <a:r>
                  <a:rPr lang="zh-CN" altLang="en-US" dirty="0"/>
                  <a:t>，给出相应的不稳定性特征时标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422DE4E-0CC4-4B1D-BFC2-51565334C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51" y="254233"/>
                <a:ext cx="6555449" cy="427746"/>
              </a:xfrm>
              <a:prstGeom prst="rect">
                <a:avLst/>
              </a:prstGeom>
              <a:blipFill>
                <a:blip r:embed="rId2"/>
                <a:stretch>
                  <a:fillRect l="-651" t="-4286" r="-93" b="-1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1646174-DC47-48CA-9203-04D59D6B11A4}"/>
                  </a:ext>
                </a:extLst>
              </p:cNvPr>
              <p:cNvSpPr txBox="1"/>
              <p:nvPr/>
            </p:nvSpPr>
            <p:spPr>
              <a:xfrm>
                <a:off x="742644" y="727540"/>
                <a:ext cx="2497543" cy="315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𝑑𝑦𝑛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pc="25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pc="25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Γ</m:t>
                          </m:r>
                        </m:e>
                        <m:sup>
                          <m:r>
                            <a:rPr lang="en-US" altLang="zh-CN" b="0" i="0" spc="25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−</m:t>
                          </m:r>
                          <m:r>
                            <a:rPr lang="en-US" altLang="zh-CN" b="0" i="0" spc="25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1</m:t>
                          </m:r>
                        </m:sup>
                      </m:sSup>
                      <m:r>
                        <a:rPr lang="en-US" altLang="zh-CN" i="1" spc="25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~</m:t>
                      </m:r>
                      <m:sSup>
                        <m:sSupPr>
                          <m:ctrlPr>
                            <a:rPr lang="en-US" altLang="zh-CN" b="0" i="1" spc="25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 spc="25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pc="25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−</m:t>
                          </m:r>
                          <m:r>
                            <a:rPr lang="en-US" altLang="zh-CN" b="0" i="1" spc="25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1</m:t>
                          </m:r>
                          <m:r>
                            <a:rPr lang="en-US" altLang="zh-CN" b="0" i="1" spc="25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/</m:t>
                          </m:r>
                          <m:r>
                            <a:rPr lang="en-US" altLang="zh-CN" b="0" i="1" spc="25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1646174-DC47-48CA-9203-04D59D6B1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44" y="727540"/>
                <a:ext cx="2497543" cy="315599"/>
              </a:xfrm>
              <a:prstGeom prst="rect">
                <a:avLst/>
              </a:prstGeom>
              <a:blipFill>
                <a:blip r:embed="rId3"/>
                <a:stretch>
                  <a:fillRect l="-1707" t="-5769" r="-488" b="-2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6B0A7DB-7C3A-4B6C-9AAB-9FFBDF2C5D36}"/>
                  </a:ext>
                </a:extLst>
              </p:cNvPr>
              <p:cNvSpPr txBox="1"/>
              <p:nvPr/>
            </p:nvSpPr>
            <p:spPr>
              <a:xfrm>
                <a:off x="697062" y="1171939"/>
                <a:ext cx="8052269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类似</a:t>
                </a:r>
                <a:r>
                  <a:rPr lang="en-US" altLang="zh-CN" dirty="0"/>
                  <a:t>CMB</a:t>
                </a:r>
                <a:r>
                  <a:rPr lang="zh-CN" altLang="en-US" dirty="0"/>
                  <a:t>一章提到的自由落体时标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𝑑𝑦𝑛</m:t>
                        </m:r>
                      </m:sub>
                    </m:sSub>
                  </m:oMath>
                </a14:m>
                <a:r>
                  <a:rPr lang="zh-CN" altLang="en-US" dirty="0"/>
                  <a:t>给出具有密度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区域的特征坍缩时间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6B0A7DB-7C3A-4B6C-9AAB-9FFBDF2C5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62" y="1171939"/>
                <a:ext cx="8052269" cy="391261"/>
              </a:xfrm>
              <a:prstGeom prst="rect">
                <a:avLst/>
              </a:prstGeom>
              <a:blipFill>
                <a:blip r:embed="rId4"/>
                <a:stretch>
                  <a:fillRect l="-606" t="-12500" b="-20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786FE07-8EEB-4438-B47F-AD735758CBFC}"/>
                  </a:ext>
                </a:extLst>
              </p:cNvPr>
              <p:cNvSpPr txBox="1"/>
              <p:nvPr/>
            </p:nvSpPr>
            <p:spPr>
              <a:xfrm>
                <a:off x="363251" y="1747837"/>
                <a:ext cx="4208750" cy="511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spc="-5" dirty="0">
                    <a:latin typeface="Times New Roman"/>
                    <a:cs typeface="Times New Roman"/>
                  </a:rPr>
                  <a:t>Jeans</a:t>
                </a:r>
                <a:r>
                  <a:rPr lang="en-US" altLang="zh-CN" sz="1800" spc="-15" dirty="0">
                    <a:latin typeface="Times New Roman"/>
                    <a:cs typeface="Times New Roman"/>
                  </a:rPr>
                  <a:t> </a:t>
                </a:r>
                <a:r>
                  <a:rPr lang="en-US" altLang="zh-CN" sz="1800" spc="-5" dirty="0">
                    <a:latin typeface="Times New Roman"/>
                    <a:cs typeface="Times New Roman"/>
                  </a:rPr>
                  <a:t>mass-</a:t>
                </a:r>
                <a:r>
                  <a:rPr lang="en-US" altLang="zh-CN" sz="1800" dirty="0">
                    <a:latin typeface="Times New Roman"/>
                    <a:cs typeface="Times New Roman"/>
                  </a:rPr>
                  <a:t> </a:t>
                </a:r>
                <a:r>
                  <a:rPr lang="zh-CN" altLang="en-US" sz="1800" dirty="0">
                    <a:latin typeface="Times New Roman"/>
                    <a:cs typeface="Times New Roman"/>
                  </a:rPr>
                  <a:t>半径为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zh-CN" altLang="en-US">
                                <a:latin typeface="Cambria Math" panose="02040503050406030204" pitchFamily="18" charset="0"/>
                                <a:cs typeface="Times New Roman"/>
                              </a:rPr>
                              <m:t>λ</m:t>
                            </m:r>
                          </m:e>
                          <m:sub>
                            <m:r>
                              <a:rPr lang="zh-CN" altLang="en-US">
                                <a:latin typeface="Cambria Math" panose="02040503050406030204" pitchFamily="18" charset="0"/>
                                <a:cs typeface="Times New Roman"/>
                              </a:rPr>
                              <m:t>𝐽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</m:oMath>
                </a14:m>
                <a:r>
                  <a:rPr lang="zh-CN" altLang="en-US" sz="1800" dirty="0">
                    <a:latin typeface="Times New Roman"/>
                    <a:cs typeface="Times New Roman"/>
                  </a:rPr>
                  <a:t>区域内的总质量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786FE07-8EEB-4438-B47F-AD735758C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51" y="1747837"/>
                <a:ext cx="4208750" cy="511037"/>
              </a:xfrm>
              <a:prstGeom prst="rect">
                <a:avLst/>
              </a:prstGeom>
              <a:blipFill>
                <a:blip r:embed="rId5"/>
                <a:stretch>
                  <a:fillRect l="-1014" r="-725" b="-5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910E430E-2C64-47AE-95A8-940E8A32516A}"/>
                  </a:ext>
                </a:extLst>
              </p:cNvPr>
              <p:cNvSpPr txBox="1"/>
              <p:nvPr/>
            </p:nvSpPr>
            <p:spPr>
              <a:xfrm>
                <a:off x="4114800" y="1590033"/>
                <a:ext cx="4572000" cy="826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f>
                                <m:fPr>
                                  <m:type m:val="li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910E430E-2C64-47AE-95A8-940E8A325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1590033"/>
                <a:ext cx="4572000" cy="8263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本框 61">
            <a:extLst>
              <a:ext uri="{FF2B5EF4-FFF2-40B4-BE49-F238E27FC236}">
                <a16:creationId xmlns:a16="http://schemas.microsoft.com/office/drawing/2014/main" id="{051EA95A-3C56-4309-A24A-56016E25E32C}"/>
              </a:ext>
            </a:extLst>
          </p:cNvPr>
          <p:cNvSpPr txBox="1"/>
          <p:nvPr/>
        </p:nvSpPr>
        <p:spPr>
          <a:xfrm>
            <a:off x="256172" y="2674805"/>
            <a:ext cx="475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补充：另一个推导</a:t>
            </a:r>
            <a:r>
              <a:rPr lang="en-US" altLang="zh-CN" b="1" dirty="0"/>
              <a:t>Jeans</a:t>
            </a:r>
            <a:r>
              <a:rPr lang="zh-CN" altLang="en-US" b="1" dirty="0"/>
              <a:t>质量的方法</a:t>
            </a:r>
            <a:r>
              <a:rPr lang="en-US" altLang="zh-CN" b="1" dirty="0"/>
              <a:t>-</a:t>
            </a:r>
            <a:r>
              <a:rPr lang="zh-CN" altLang="en-US" b="1" dirty="0">
                <a:solidFill>
                  <a:schemeClr val="accent1"/>
                </a:solidFill>
              </a:rPr>
              <a:t>位力定理</a:t>
            </a:r>
          </a:p>
        </p:txBody>
      </p:sp>
      <p:pic>
        <p:nvPicPr>
          <p:cNvPr id="63" name="object 2">
            <a:extLst>
              <a:ext uri="{FF2B5EF4-FFF2-40B4-BE49-F238E27FC236}">
                <a16:creationId xmlns:a16="http://schemas.microsoft.com/office/drawing/2014/main" id="{1DBA9EC8-26A3-4E88-B7BA-02E2D9C41266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48200" y="3011481"/>
            <a:ext cx="918974" cy="334202"/>
          </a:xfrm>
          <a:prstGeom prst="rect">
            <a:avLst/>
          </a:prstGeom>
        </p:spPr>
      </p:pic>
      <p:pic>
        <p:nvPicPr>
          <p:cNvPr id="64" name="object 4">
            <a:extLst>
              <a:ext uri="{FF2B5EF4-FFF2-40B4-BE49-F238E27FC236}">
                <a16:creationId xmlns:a16="http://schemas.microsoft.com/office/drawing/2014/main" id="{55AA775C-FD71-4C42-B445-04B991B7D721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0086" y="3728534"/>
            <a:ext cx="1309116" cy="990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E4C699D-4E39-4F6C-A6C6-4AA6AC2D276C}"/>
              </a:ext>
            </a:extLst>
          </p:cNvPr>
          <p:cNvSpPr txBox="1"/>
          <p:nvPr/>
        </p:nvSpPr>
        <p:spPr>
          <a:xfrm>
            <a:off x="267434" y="2993916"/>
            <a:ext cx="4488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由位力定理系统总能量</a:t>
            </a:r>
            <a:r>
              <a:rPr lang="en-US" altLang="zh-CN" dirty="0"/>
              <a:t>E</a:t>
            </a:r>
            <a:r>
              <a:rPr lang="zh-CN" altLang="en-US" dirty="0"/>
              <a:t>，动能</a:t>
            </a:r>
            <a:r>
              <a:rPr lang="en-US" altLang="zh-CN" dirty="0"/>
              <a:t>K</a:t>
            </a:r>
            <a:r>
              <a:rPr lang="zh-CN" altLang="en-US" dirty="0"/>
              <a:t>，势能</a:t>
            </a:r>
            <a:r>
              <a:rPr lang="en-US" altLang="zh-CN" dirty="0"/>
              <a:t>U</a:t>
            </a:r>
            <a:r>
              <a:rPr lang="zh-CN" altLang="en-US" dirty="0"/>
              <a:t>：</a:t>
            </a:r>
          </a:p>
        </p:txBody>
      </p:sp>
      <p:pic>
        <p:nvPicPr>
          <p:cNvPr id="65" name="object 7">
            <a:extLst>
              <a:ext uri="{FF2B5EF4-FFF2-40B4-BE49-F238E27FC236}">
                <a16:creationId xmlns:a16="http://schemas.microsoft.com/office/drawing/2014/main" id="{E62CB81A-A901-4BA2-B5BF-A64F7EC5DD4A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76161" y="4485167"/>
            <a:ext cx="1449377" cy="297180"/>
          </a:xfrm>
          <a:prstGeom prst="rect">
            <a:avLst/>
          </a:prstGeom>
        </p:spPr>
      </p:pic>
      <p:pic>
        <p:nvPicPr>
          <p:cNvPr id="66" name="object 6">
            <a:extLst>
              <a:ext uri="{FF2B5EF4-FFF2-40B4-BE49-F238E27FC236}">
                <a16:creationId xmlns:a16="http://schemas.microsoft.com/office/drawing/2014/main" id="{BE11B274-E073-4044-AAF9-51E3D0B8C1AE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076161" y="3922946"/>
            <a:ext cx="1577508" cy="248121"/>
          </a:xfrm>
          <a:prstGeom prst="rect">
            <a:avLst/>
          </a:prstGeom>
        </p:spPr>
      </p:pic>
      <p:sp>
        <p:nvSpPr>
          <p:cNvPr id="67" name="文本框 66">
            <a:extLst>
              <a:ext uri="{FF2B5EF4-FFF2-40B4-BE49-F238E27FC236}">
                <a16:creationId xmlns:a16="http://schemas.microsoft.com/office/drawing/2014/main" id="{A29EB173-E549-4AE5-97C1-396F8CCF9153}"/>
              </a:ext>
            </a:extLst>
          </p:cNvPr>
          <p:cNvSpPr txBox="1"/>
          <p:nvPr/>
        </p:nvSpPr>
        <p:spPr>
          <a:xfrm>
            <a:off x="1936763" y="3442598"/>
            <a:ext cx="2819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估计气体云的动能、势能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9AF9DB6-7E1B-41A5-B10A-D843E8D93A46}"/>
              </a:ext>
            </a:extLst>
          </p:cNvPr>
          <p:cNvSpPr txBox="1"/>
          <p:nvPr/>
        </p:nvSpPr>
        <p:spPr>
          <a:xfrm>
            <a:off x="5941049" y="3269627"/>
            <a:ext cx="31693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带入位力定理，给出</a:t>
            </a:r>
            <a:r>
              <a:rPr lang="en-US" altLang="zh-CN" sz="1600" spc="-5" dirty="0">
                <a:latin typeface="Times New Roman"/>
                <a:cs typeface="Times New Roman"/>
              </a:rPr>
              <a:t>Jeans</a:t>
            </a:r>
            <a:r>
              <a:rPr lang="en-US" altLang="zh-CN" sz="1600" spc="-15" dirty="0">
                <a:latin typeface="Times New Roman"/>
                <a:cs typeface="Times New Roman"/>
              </a:rPr>
              <a:t> </a:t>
            </a:r>
            <a:r>
              <a:rPr lang="en-US" altLang="zh-CN" sz="1600" spc="-5" dirty="0">
                <a:latin typeface="Times New Roman"/>
                <a:cs typeface="Times New Roman"/>
              </a:rPr>
              <a:t>mass</a:t>
            </a:r>
            <a:endParaRPr lang="zh-CN" altLang="en-US" sz="1600" dirty="0"/>
          </a:p>
        </p:txBody>
      </p:sp>
      <p:pic>
        <p:nvPicPr>
          <p:cNvPr id="69" name="object 8">
            <a:extLst>
              <a:ext uri="{FF2B5EF4-FFF2-40B4-BE49-F238E27FC236}">
                <a16:creationId xmlns:a16="http://schemas.microsoft.com/office/drawing/2014/main" id="{E8C60505-49EC-41A0-B601-DA7A3671AC7E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91375" y="3635981"/>
            <a:ext cx="1877294" cy="286512"/>
          </a:xfrm>
          <a:prstGeom prst="rect">
            <a:avLst/>
          </a:prstGeom>
        </p:spPr>
      </p:pic>
      <p:pic>
        <p:nvPicPr>
          <p:cNvPr id="70" name="object 11">
            <a:extLst>
              <a:ext uri="{FF2B5EF4-FFF2-40B4-BE49-F238E27FC236}">
                <a16:creationId xmlns:a16="http://schemas.microsoft.com/office/drawing/2014/main" id="{8ED4B555-4984-451D-B5E0-922A75DD2C7A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91375" y="4059246"/>
            <a:ext cx="3019045" cy="749808"/>
          </a:xfrm>
          <a:prstGeom prst="rect">
            <a:avLst/>
          </a:prstGeom>
        </p:spPr>
      </p:pic>
      <p:pic>
        <p:nvPicPr>
          <p:cNvPr id="71" name="object 12">
            <a:extLst>
              <a:ext uri="{FF2B5EF4-FFF2-40B4-BE49-F238E27FC236}">
                <a16:creationId xmlns:a16="http://schemas.microsoft.com/office/drawing/2014/main" id="{6106D6FD-D58A-45B0-A753-51CA493A1DCB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959761" y="3966174"/>
            <a:ext cx="1249384" cy="207264"/>
          </a:xfrm>
          <a:prstGeom prst="rect">
            <a:avLst/>
          </a:prstGeom>
        </p:spPr>
      </p:pic>
      <p:pic>
        <p:nvPicPr>
          <p:cNvPr id="72" name="object 13">
            <a:extLst>
              <a:ext uri="{FF2B5EF4-FFF2-40B4-BE49-F238E27FC236}">
                <a16:creationId xmlns:a16="http://schemas.microsoft.com/office/drawing/2014/main" id="{B5A340A5-A5BD-4CC0-A4EE-95B4F52E431F}"/>
              </a:ext>
            </a:extLst>
          </p:cNvPr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908738" y="4470500"/>
            <a:ext cx="1491998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50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4996" y="130555"/>
            <a:ext cx="6207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The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Jeans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Instability </a:t>
            </a:r>
            <a:r>
              <a:rPr sz="2400" b="1" spc="-5" dirty="0">
                <a:latin typeface="Times New Roman"/>
                <a:cs typeface="Times New Roman"/>
              </a:rPr>
              <a:t>in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an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Expanding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Universe</a:t>
            </a:r>
            <a:endParaRPr sz="240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8857" y="1554364"/>
            <a:ext cx="3702206" cy="4839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304800" y="767222"/>
                <a:ext cx="8495983" cy="58625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 marR="3048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zh-CN" altLang="en-US" spc="-5" dirty="0">
                    <a:latin typeface="Times New Roman"/>
                    <a:cs typeface="Times New Roman"/>
                  </a:rPr>
                  <a:t>由于宇宙的膨胀，金斯尺度</a:t>
                </a:r>
                <a14:m>
                  <m:oMath xmlns:m="http://schemas.openxmlformats.org/officeDocument/2006/math">
                    <m:r>
                      <a:rPr lang="en-US" altLang="zh-CN" b="0" i="0" spc="-5" dirty="0" smtClean="0"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sSub>
                      <m:sSubPr>
                        <m:ctrlPr>
                          <a:rPr lang="en-US" altLang="zh-CN" b="0" i="1" spc="-5" dirty="0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zh-CN" altLang="en-US" i="1" spc="-5" dirty="0" smtClean="0">
                            <a:latin typeface="Cambria Math" panose="02040503050406030204" pitchFamily="18" charset="0"/>
                            <a:cs typeface="Times New Roman"/>
                          </a:rPr>
                          <m:t>𝜆</m:t>
                        </m:r>
                      </m:e>
                      <m:sub>
                        <m:r>
                          <a:rPr lang="zh-CN" altLang="en-US" i="1" spc="-5" dirty="0" smtClean="0">
                            <a:latin typeface="Cambria Math" panose="02040503050406030204" pitchFamily="18" charset="0"/>
                            <a:cs typeface="Times New Roman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zh-CN" altLang="en-US" spc="-5" dirty="0">
                    <a:latin typeface="Times New Roman"/>
                    <a:cs typeface="Times New Roman"/>
                  </a:rPr>
                  <a:t>会随着时间而变化，因此给定的扰动可能会在增长期和停滞期之间切换，问题变得更加复杂。</a:t>
                </a:r>
                <a:endParaRPr sz="195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767222"/>
                <a:ext cx="8495983" cy="586251"/>
              </a:xfrm>
              <a:prstGeom prst="rect">
                <a:avLst/>
              </a:prstGeom>
              <a:blipFill>
                <a:blip r:embed="rId4"/>
                <a:stretch>
                  <a:fillRect l="-1220" t="-14583" b="-2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 txBox="1"/>
          <p:nvPr/>
        </p:nvSpPr>
        <p:spPr>
          <a:xfrm>
            <a:off x="418296" y="3519063"/>
            <a:ext cx="1149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Jeans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length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04496" y="3747945"/>
            <a:ext cx="452755" cy="0"/>
          </a:xfrm>
          <a:custGeom>
            <a:avLst/>
            <a:gdLst/>
            <a:ahLst/>
            <a:cxnLst/>
            <a:rect l="l" t="t" r="r" b="b"/>
            <a:pathLst>
              <a:path w="452754">
                <a:moveTo>
                  <a:pt x="0" y="0"/>
                </a:moveTo>
                <a:lnTo>
                  <a:pt x="452458" y="0"/>
                </a:lnTo>
              </a:path>
            </a:pathLst>
          </a:custGeom>
          <a:ln w="10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573590" y="3882800"/>
            <a:ext cx="106045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155" dirty="0">
                <a:latin typeface="Times New Roman"/>
                <a:cs typeface="Times New Roman"/>
              </a:rPr>
              <a:t>0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1500" y="3467168"/>
            <a:ext cx="99568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  <a:tabLst>
                <a:tab pos="643255" algn="l"/>
              </a:tabLst>
            </a:pPr>
            <a:r>
              <a:rPr sz="2400" spc="412" baseline="-26041" dirty="0">
                <a:latin typeface="Times New Roman"/>
                <a:cs typeface="Times New Roman"/>
              </a:rPr>
              <a:t>(</a:t>
            </a:r>
            <a:r>
              <a:rPr sz="2625" i="1" u="sng" spc="157" baseline="952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25" i="1" u="sng" spc="300" baseline="952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25" u="sng" spc="359" baseline="9523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</a:t>
            </a:r>
            <a:r>
              <a:rPr sz="2625" u="sng" baseline="952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spc="187" baseline="-26041" dirty="0">
                <a:latin typeface="Times New Roman"/>
                <a:cs typeface="Times New Roman"/>
              </a:rPr>
              <a:t>)</a:t>
            </a:r>
            <a:r>
              <a:rPr sz="950" spc="125" dirty="0">
                <a:latin typeface="Times New Roman"/>
                <a:cs typeface="Times New Roman"/>
              </a:rPr>
              <a:t>1</a:t>
            </a:r>
            <a:r>
              <a:rPr sz="950" spc="85" dirty="0">
                <a:latin typeface="Times New Roman"/>
                <a:cs typeface="Times New Roman"/>
              </a:rPr>
              <a:t>/</a:t>
            </a:r>
            <a:r>
              <a:rPr sz="950" spc="-125" dirty="0">
                <a:latin typeface="Times New Roman"/>
                <a:cs typeface="Times New Roman"/>
              </a:rPr>
              <a:t> </a:t>
            </a:r>
            <a:r>
              <a:rPr sz="950" spc="155" dirty="0">
                <a:latin typeface="Times New Roman"/>
                <a:cs typeface="Times New Roman"/>
              </a:rPr>
              <a:t>2</a:t>
            </a:r>
            <a:endParaRPr sz="95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08896" y="3722324"/>
            <a:ext cx="98361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01980" algn="l"/>
              </a:tabLst>
            </a:pPr>
            <a:r>
              <a:rPr sz="1600" i="1" spc="350" dirty="0">
                <a:latin typeface="Times New Roman"/>
                <a:cs typeface="Times New Roman"/>
              </a:rPr>
              <a:t>a</a:t>
            </a:r>
            <a:r>
              <a:rPr sz="1600" spc="170" dirty="0">
                <a:latin typeface="Times New Roman"/>
                <a:cs typeface="Times New Roman"/>
              </a:rPr>
              <a:t>(</a:t>
            </a:r>
            <a:r>
              <a:rPr sz="1600" i="1" spc="300" dirty="0">
                <a:latin typeface="Times New Roman"/>
                <a:cs typeface="Times New Roman"/>
              </a:rPr>
              <a:t>t</a:t>
            </a:r>
            <a:r>
              <a:rPr sz="1600" spc="195" dirty="0">
                <a:latin typeface="Times New Roman"/>
                <a:cs typeface="Times New Roman"/>
              </a:rPr>
              <a:t>)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i="1" spc="535" dirty="0">
                <a:latin typeface="Times New Roman"/>
                <a:cs typeface="Times New Roman"/>
              </a:rPr>
              <a:t>G</a:t>
            </a:r>
            <a:r>
              <a:rPr sz="1750" spc="240" dirty="0">
                <a:latin typeface="Symbol"/>
                <a:cs typeface="Symbol"/>
              </a:rPr>
              <a:t></a:t>
            </a:r>
            <a:endParaRPr sz="1750" dirty="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97088" y="3429454"/>
            <a:ext cx="126111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5"/>
              </a:spcBef>
              <a:tabLst>
                <a:tab pos="1025525" algn="l"/>
              </a:tabLst>
            </a:pPr>
            <a:r>
              <a:rPr sz="2400" spc="480" baseline="-36458" dirty="0">
                <a:latin typeface="Symbol"/>
                <a:cs typeface="Symbol"/>
              </a:rPr>
              <a:t></a:t>
            </a:r>
            <a:r>
              <a:rPr sz="2400" spc="390" baseline="-36458" dirty="0">
                <a:latin typeface="Times New Roman"/>
                <a:cs typeface="Times New Roman"/>
              </a:rPr>
              <a:t> </a:t>
            </a:r>
            <a:r>
              <a:rPr sz="1600" u="sng" spc="20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1750" u="sng" spc="204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</a:t>
            </a:r>
            <a:r>
              <a:rPr sz="1750" spc="540" dirty="0">
                <a:latin typeface="Times New Roman"/>
                <a:cs typeface="Times New Roman"/>
              </a:rPr>
              <a:t> </a:t>
            </a:r>
            <a:r>
              <a:rPr sz="2400" spc="480" baseline="-36458" dirty="0">
                <a:latin typeface="Symbol"/>
                <a:cs typeface="Symbol"/>
              </a:rPr>
              <a:t></a:t>
            </a:r>
            <a:r>
              <a:rPr sz="2400" spc="480" baseline="-36458" dirty="0">
                <a:latin typeface="Times New Roman"/>
                <a:cs typeface="Times New Roman"/>
              </a:rPr>
              <a:t>	</a:t>
            </a:r>
            <a:r>
              <a:rPr sz="1600" i="1" spc="180" dirty="0">
                <a:latin typeface="Times New Roman"/>
                <a:cs typeface="Times New Roman"/>
              </a:rPr>
              <a:t>c</a:t>
            </a:r>
            <a:r>
              <a:rPr sz="1425" i="1" spc="270" baseline="-23391" dirty="0">
                <a:latin typeface="Times New Roman"/>
                <a:cs typeface="Times New Roman"/>
              </a:rPr>
              <a:t>s</a:t>
            </a:r>
            <a:endParaRPr sz="1425" baseline="-23391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82571" y="3720652"/>
            <a:ext cx="16510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i="1" spc="120" dirty="0">
                <a:latin typeface="Times New Roman"/>
                <a:cs typeface="Times New Roman"/>
              </a:rPr>
              <a:t>cJ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98365" y="3882800"/>
            <a:ext cx="16510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i="1" spc="120" dirty="0">
                <a:latin typeface="Times New Roman"/>
                <a:cs typeface="Times New Roman"/>
              </a:rPr>
              <a:t>cJ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72056" y="3742072"/>
            <a:ext cx="149225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i="1" spc="260" dirty="0">
                <a:latin typeface="Times New Roman"/>
                <a:cs typeface="Times New Roman"/>
              </a:rPr>
              <a:t>k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37742" y="3560178"/>
            <a:ext cx="17843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240" dirty="0">
                <a:latin typeface="Symbol"/>
                <a:cs typeface="Symbol"/>
              </a:rPr>
              <a:t>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9564" y="4212952"/>
            <a:ext cx="8108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750" spc="245" dirty="0">
                <a:latin typeface="Symbol"/>
                <a:cs typeface="Symbol"/>
              </a:rPr>
              <a:t></a:t>
            </a:r>
            <a:r>
              <a:rPr sz="1750" spc="140" dirty="0">
                <a:latin typeface="Times New Roman"/>
                <a:cs typeface="Times New Roman"/>
              </a:rPr>
              <a:t> </a:t>
            </a:r>
            <a:r>
              <a:rPr sz="1600" spc="325" dirty="0">
                <a:latin typeface="Symbol"/>
                <a:cs typeface="Symbol"/>
              </a:rPr>
              <a:t>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750" spc="170" dirty="0">
                <a:latin typeface="Symbol"/>
                <a:cs typeface="Symbol"/>
              </a:rPr>
              <a:t></a:t>
            </a:r>
            <a:r>
              <a:rPr sz="1350" i="1" spc="254" baseline="-24691" dirty="0">
                <a:latin typeface="Times New Roman"/>
                <a:cs typeface="Times New Roman"/>
              </a:rPr>
              <a:t>cJ</a:t>
            </a:r>
            <a:endParaRPr sz="1350" baseline="-24691">
              <a:latin typeface="Times New Roman"/>
              <a:cs typeface="Times New Roman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38400" y="4248150"/>
            <a:ext cx="2555570" cy="38038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577C179-1C7D-4B80-BAF5-47842A78C9B4}"/>
              </a:ext>
            </a:extLst>
          </p:cNvPr>
          <p:cNvSpPr txBox="1"/>
          <p:nvPr/>
        </p:nvSpPr>
        <p:spPr>
          <a:xfrm>
            <a:off x="2766376" y="2208123"/>
            <a:ext cx="39735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marR="261620">
              <a:lnSpc>
                <a:spcPct val="100000"/>
              </a:lnSpc>
            </a:pPr>
            <a:r>
              <a:rPr lang="zh-CN" altLang="en-US" sz="1600" spc="-5" dirty="0">
                <a:latin typeface="Times New Roman"/>
                <a:cs typeface="Times New Roman"/>
              </a:rPr>
              <a:t>式中第二项总是抑制扰动的增长。右侧代表压强和引力效应之间的冲突和平衡。</a:t>
            </a:r>
            <a:endParaRPr lang="zh-CN" alt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3660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8261" y="163223"/>
            <a:ext cx="533312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latin typeface="Times New Roman"/>
                <a:cs typeface="Times New Roman"/>
              </a:rPr>
              <a:t>1. </a:t>
            </a:r>
            <a:r>
              <a:rPr sz="2400" b="1" dirty="0">
                <a:latin typeface="Times New Roman"/>
                <a:cs typeface="Times New Roman"/>
              </a:rPr>
              <a:t>Solution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</a:t>
            </a:r>
            <a:r>
              <a:rPr sz="2400" b="1" dirty="0">
                <a:latin typeface="Times New Roman"/>
                <a:cs typeface="Times New Roman"/>
              </a:rPr>
              <a:t> Einstein-de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Sitter</a:t>
            </a:r>
            <a:r>
              <a:rPr sz="2400" b="1" spc="-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universe</a:t>
            </a:r>
            <a:endParaRPr sz="240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474" y="795621"/>
            <a:ext cx="3832558" cy="19930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287773" y="803909"/>
            <a:ext cx="1000125" cy="108585"/>
          </a:xfrm>
          <a:custGeom>
            <a:avLst/>
            <a:gdLst/>
            <a:ahLst/>
            <a:cxnLst/>
            <a:rect l="l" t="t" r="r" b="b"/>
            <a:pathLst>
              <a:path w="1000125" h="108584">
                <a:moveTo>
                  <a:pt x="0" y="27050"/>
                </a:moveTo>
                <a:lnTo>
                  <a:pt x="945641" y="27050"/>
                </a:lnTo>
                <a:lnTo>
                  <a:pt x="945641" y="0"/>
                </a:lnTo>
                <a:lnTo>
                  <a:pt x="999743" y="54101"/>
                </a:lnTo>
                <a:lnTo>
                  <a:pt x="945641" y="108203"/>
                </a:lnTo>
                <a:lnTo>
                  <a:pt x="945641" y="81152"/>
                </a:lnTo>
                <a:lnTo>
                  <a:pt x="0" y="81152"/>
                </a:lnTo>
                <a:lnTo>
                  <a:pt x="0" y="27050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71394" y="808329"/>
            <a:ext cx="1524253" cy="16581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31338" y="721474"/>
            <a:ext cx="1471567" cy="24380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08934" y="1262767"/>
            <a:ext cx="2420355" cy="39377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7831" y="1290325"/>
            <a:ext cx="2556987" cy="380387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3786378" y="1447038"/>
            <a:ext cx="1001394" cy="108585"/>
          </a:xfrm>
          <a:custGeom>
            <a:avLst/>
            <a:gdLst/>
            <a:ahLst/>
            <a:cxnLst/>
            <a:rect l="l" t="t" r="r" b="b"/>
            <a:pathLst>
              <a:path w="1001395" h="108584">
                <a:moveTo>
                  <a:pt x="0" y="27050"/>
                </a:moveTo>
                <a:lnTo>
                  <a:pt x="947166" y="27050"/>
                </a:lnTo>
                <a:lnTo>
                  <a:pt x="947166" y="0"/>
                </a:lnTo>
                <a:lnTo>
                  <a:pt x="1001268" y="54101"/>
                </a:lnTo>
                <a:lnTo>
                  <a:pt x="947166" y="108203"/>
                </a:lnTo>
                <a:lnTo>
                  <a:pt x="947166" y="81152"/>
                </a:lnTo>
                <a:lnTo>
                  <a:pt x="0" y="81152"/>
                </a:lnTo>
                <a:lnTo>
                  <a:pt x="0" y="2705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0"/>
              <p:cNvSpPr txBox="1"/>
              <p:nvPr/>
            </p:nvSpPr>
            <p:spPr>
              <a:xfrm>
                <a:off x="313186" y="2485072"/>
                <a:ext cx="4139286" cy="73103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438785" indent="-342900">
                  <a:lnSpc>
                    <a:spcPct val="100000"/>
                  </a:lnSpc>
                  <a:buFont typeface="+mj-lt"/>
                  <a:buAutoNum type="arabicPeriod"/>
                  <a:tabLst>
                    <a:tab pos="325755" algn="l"/>
                  </a:tabLst>
                </a:pPr>
                <a14:m>
                  <m:oMath xmlns:m="http://schemas.openxmlformats.org/officeDocument/2006/math">
                    <m:r>
                      <a:rPr lang="zh-CN" altLang="en-US" sz="1800" i="1" spc="-5" dirty="0" smtClean="0">
                        <a:latin typeface="Cambria Math" panose="02040503050406030204" pitchFamily="18" charset="0"/>
                        <a:cs typeface="Times New Roman"/>
                      </a:rPr>
                      <m:t>𝛿</m:t>
                    </m:r>
                    <m:r>
                      <a:rPr lang="en-US" altLang="zh-CN" sz="1800" i="1" spc="-5" dirty="0">
                        <a:latin typeface="Cambria Math" panose="02040503050406030204" pitchFamily="18" charset="0"/>
                        <a:cs typeface="SimSun"/>
                      </a:rPr>
                      <m:t>∝</m:t>
                    </m:r>
                    <m:sSup>
                      <m:sSupPr>
                        <m:ctrlPr>
                          <a:rPr lang="en-US" altLang="zh-CN" sz="1800" b="0" i="1" spc="-5" dirty="0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pPr>
                      <m:e>
                        <m:r>
                          <a:rPr lang="zh-CN" altLang="en-US" sz="1800" i="1" spc="-5" dirty="0">
                            <a:latin typeface="Cambria Math" panose="02040503050406030204" pitchFamily="18" charset="0"/>
                            <a:cs typeface="Times New Roman"/>
                          </a:rPr>
                          <m:t>𝑡</m:t>
                        </m:r>
                      </m:e>
                      <m:sup>
                        <m:r>
                          <a:rPr lang="en-US" altLang="zh-CN" sz="1800" b="0" i="1" spc="-5" dirty="0" smtClean="0">
                            <a:latin typeface="Cambria Math" panose="02040503050406030204" pitchFamily="18" charset="0"/>
                            <a:cs typeface="Times New Roman"/>
                          </a:rPr>
                          <m:t>−</m:t>
                        </m:r>
                        <m:r>
                          <a:rPr lang="en-US" altLang="zh-CN" sz="1800" b="0" i="1" spc="-5" dirty="0" smtClean="0">
                            <a:latin typeface="Cambria Math" panose="02040503050406030204" pitchFamily="18" charset="0"/>
                            <a:cs typeface="Times New Roman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800" spc="-5" dirty="0">
                    <a:latin typeface="Times New Roman"/>
                    <a:cs typeface="Times New Roman"/>
                  </a:rPr>
                  <a:t>,</a:t>
                </a:r>
                <a:r>
                  <a:rPr lang="en-US" sz="1800" spc="-10" dirty="0">
                    <a:latin typeface="Times New Roman"/>
                    <a:cs typeface="Times New Roman"/>
                  </a:rPr>
                  <a:t> </a:t>
                </a:r>
                <a:r>
                  <a:rPr lang="zh-CN" altLang="en-US" sz="1800" dirty="0">
                    <a:latin typeface="Times New Roman"/>
                    <a:cs typeface="Times New Roman"/>
                  </a:rPr>
                  <a:t>衰减模式</a:t>
                </a:r>
                <a:endParaRPr lang="en-US" sz="1800" dirty="0">
                  <a:latin typeface="Times New Roman"/>
                  <a:cs typeface="Times New Roman"/>
                </a:endParaRPr>
              </a:p>
              <a:p>
                <a:pPr marL="438785" indent="-342900">
                  <a:lnSpc>
                    <a:spcPct val="100000"/>
                  </a:lnSpc>
                  <a:spcBef>
                    <a:spcPts val="1215"/>
                  </a:spcBef>
                  <a:buFont typeface="+mj-lt"/>
                  <a:buAutoNum type="arabicPeriod"/>
                  <a:tabLst>
                    <a:tab pos="325755" algn="l"/>
                  </a:tabLst>
                </a:pPr>
                <a14:m>
                  <m:oMath xmlns:m="http://schemas.openxmlformats.org/officeDocument/2006/math">
                    <m:r>
                      <a:rPr lang="zh-CN" altLang="en-US" sz="1800" i="1" spc="-5" dirty="0" smtClean="0">
                        <a:latin typeface="Cambria Math" panose="02040503050406030204" pitchFamily="18" charset="0"/>
                        <a:cs typeface="Times New Roman"/>
                      </a:rPr>
                      <m:t>𝛿</m:t>
                    </m:r>
                    <m:r>
                      <a:rPr lang="en-US" altLang="zh-CN" sz="1800" i="1" spc="-5" dirty="0">
                        <a:latin typeface="Cambria Math" panose="02040503050406030204" pitchFamily="18" charset="0"/>
                        <a:cs typeface="SimSun"/>
                      </a:rPr>
                      <m:t>∝</m:t>
                    </m:r>
                    <m:sSup>
                      <m:sSupPr>
                        <m:ctrlPr>
                          <a:rPr lang="en-US" altLang="zh-CN" sz="1800" b="0" i="1" spc="-5" dirty="0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pPr>
                      <m:e>
                        <m:r>
                          <a:rPr lang="zh-CN" altLang="en-US" sz="1800" i="1" spc="-5" dirty="0">
                            <a:latin typeface="Cambria Math" panose="02040503050406030204" pitchFamily="18" charset="0"/>
                            <a:cs typeface="Times New Roman"/>
                          </a:rPr>
                          <m:t>𝑡</m:t>
                        </m:r>
                      </m:e>
                      <m:sup>
                        <m:r>
                          <a:rPr lang="en-US" altLang="zh-CN" sz="1800" b="0" i="1" spc="-5" dirty="0" smtClean="0">
                            <a:latin typeface="Cambria Math" panose="02040503050406030204" pitchFamily="18" charset="0"/>
                            <a:cs typeface="Times New Roman"/>
                          </a:rPr>
                          <m:t>2</m:t>
                        </m:r>
                        <m:r>
                          <a:rPr lang="en-US" altLang="zh-CN" sz="1800" b="0" i="1" spc="-5" dirty="0" smtClean="0">
                            <a:latin typeface="Cambria Math" panose="02040503050406030204" pitchFamily="18" charset="0"/>
                            <a:cs typeface="Times New Roman"/>
                          </a:rPr>
                          <m:t>/</m:t>
                        </m:r>
                        <m:r>
                          <a:rPr lang="en-US" altLang="zh-CN" sz="1800" b="0" i="1" spc="-5" dirty="0" smtClean="0">
                            <a:latin typeface="Cambria Math" panose="02040503050406030204" pitchFamily="18" charset="0"/>
                            <a:cs typeface="Times New Roman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>
                    <a:latin typeface="Times New Roman"/>
                    <a:cs typeface="Times New Roman"/>
                  </a:rPr>
                  <a:t>,</a:t>
                </a:r>
                <a:r>
                  <a:rPr lang="en-US" sz="1800" spc="-25" dirty="0">
                    <a:latin typeface="Times New Roman"/>
                    <a:cs typeface="Times New Roman"/>
                  </a:rPr>
                  <a:t> </a:t>
                </a:r>
                <a:r>
                  <a:rPr lang="zh-CN" altLang="en-US" sz="1800" dirty="0">
                    <a:latin typeface="Times New Roman"/>
                    <a:cs typeface="Times New Roman"/>
                  </a:rPr>
                  <a:t>增长模式</a:t>
                </a:r>
                <a:endParaRPr sz="180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10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6" y="2485072"/>
                <a:ext cx="4139286" cy="731034"/>
              </a:xfrm>
              <a:prstGeom prst="rect">
                <a:avLst/>
              </a:prstGeom>
              <a:blipFill>
                <a:blip r:embed="rId8"/>
                <a:stretch>
                  <a:fillRect l="-884" t="-10833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47821" y="3484153"/>
            <a:ext cx="2741704" cy="37604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78917" y="4098747"/>
            <a:ext cx="429788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pc="-5" dirty="0">
                <a:latin typeface="Times New Roman"/>
                <a:cs typeface="Times New Roman"/>
              </a:rPr>
              <a:t>解不同于静态情况下的指数增长。这就是膨胀宇宙中引力坍缩形成结构问题的根源。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19A011C6-51C1-4F82-AA6E-E381D2FDFA38}"/>
              </a:ext>
            </a:extLst>
          </p:cNvPr>
          <p:cNvSpPr txBox="1"/>
          <p:nvPr/>
        </p:nvSpPr>
        <p:spPr>
          <a:xfrm>
            <a:off x="345474" y="1877562"/>
            <a:ext cx="3614420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0" dirty="0">
                <a:latin typeface="SimSun"/>
                <a:cs typeface="SimSun"/>
              </a:rPr>
              <a:t>可以看出方程具有下列形式的解</a:t>
            </a:r>
            <a:endParaRPr dirty="0">
              <a:latin typeface="SimSun"/>
              <a:cs typeface="SimSu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9">
                <a:extLst>
                  <a:ext uri="{FF2B5EF4-FFF2-40B4-BE49-F238E27FC236}">
                    <a16:creationId xmlns:a16="http://schemas.microsoft.com/office/drawing/2014/main" id="{9C3C8AB2-716F-49D8-A735-CBD1805F2D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2800" y="1846478"/>
                <a:ext cx="1777683" cy="400046"/>
              </a:xfrm>
              <a:prstGeom prst="rect">
                <a:avLst/>
              </a:prstGeom>
            </p:spPr>
            <p:txBody>
              <a:bodyPr vert="horz" wrap="square" lIns="0" tIns="16510" rIns="0" bIns="0" rtlCol="0">
                <a:spAutoFit/>
              </a:bodyPr>
              <a:lstStyle>
                <a:lvl1pPr>
                  <a:defRPr sz="2800" b="0" i="0">
                    <a:solidFill>
                      <a:schemeClr val="tx1"/>
                    </a:solidFill>
                    <a:latin typeface="SimSun"/>
                    <a:ea typeface="+mj-ea"/>
                    <a:cs typeface="SimSun"/>
                  </a:defRPr>
                </a:lvl1pPr>
              </a:lstStyle>
              <a:p>
                <a:pPr marL="25400">
                  <a:spcBef>
                    <a:spcPts val="130"/>
                  </a:spcBef>
                  <a:tabLst>
                    <a:tab pos="31242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50" i="1" kern="0" spc="-100" dirty="0" smtClean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r>
                        <a:rPr lang="en-US" sz="2550" i="1" kern="0" spc="-1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𝛿</m:t>
                      </m:r>
                      <m:r>
                        <a:rPr lang="en-US" altLang="zh-CN" i="1" spc="-5" dirty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altLang="zh-CN" b="0" i="1" spc="-5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pc="-5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zh-CN" b="0" i="1" spc="-5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175" kern="0" baseline="44061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14" name="object 9">
                <a:extLst>
                  <a:ext uri="{FF2B5EF4-FFF2-40B4-BE49-F238E27FC236}">
                    <a16:creationId xmlns:a16="http://schemas.microsoft.com/office/drawing/2014/main" id="{9C3C8AB2-716F-49D8-A735-CBD1805F2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1846478"/>
                <a:ext cx="1777683" cy="4000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F292CA39-8356-4BFC-9A0B-C298C9AD034D}"/>
              </a:ext>
            </a:extLst>
          </p:cNvPr>
          <p:cNvSpPr txBox="1"/>
          <p:nvPr/>
        </p:nvSpPr>
        <p:spPr>
          <a:xfrm>
            <a:off x="5206833" y="3333142"/>
            <a:ext cx="35180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10" dirty="0">
                <a:latin typeface="SimSun"/>
                <a:cs typeface="SimSun"/>
              </a:rPr>
              <a:t>由于宇宙的膨胀，增长的</a:t>
            </a:r>
            <a:r>
              <a:rPr lang="zh-CN" altLang="en-US" sz="1800" dirty="0">
                <a:latin typeface="SimSun"/>
                <a:cs typeface="SimSun"/>
              </a:rPr>
              <a:t>部</a:t>
            </a:r>
            <a:r>
              <a:rPr lang="zh-CN" altLang="en-US" sz="1800" spc="10" dirty="0">
                <a:latin typeface="SimSun"/>
                <a:cs typeface="SimSun"/>
              </a:rPr>
              <a:t>分远</a:t>
            </a:r>
            <a:r>
              <a:rPr lang="zh-CN" altLang="en-US" sz="1800" dirty="0">
                <a:latin typeface="SimSun"/>
                <a:cs typeface="SimSun"/>
              </a:rPr>
              <a:t>远</a:t>
            </a:r>
            <a:r>
              <a:rPr lang="zh-CN" altLang="en-US" sz="1800" spc="10" dirty="0">
                <a:latin typeface="SimSun"/>
                <a:cs typeface="SimSun"/>
              </a:rPr>
              <a:t>慢于无阻尼情形的指</a:t>
            </a:r>
            <a:r>
              <a:rPr lang="zh-CN" altLang="en-US" sz="1800" dirty="0">
                <a:latin typeface="SimSun"/>
                <a:cs typeface="SimSun"/>
              </a:rPr>
              <a:t>数</a:t>
            </a:r>
            <a:r>
              <a:rPr lang="zh-CN" altLang="en-US" sz="1800" spc="10" dirty="0">
                <a:latin typeface="SimSun"/>
                <a:cs typeface="SimSun"/>
              </a:rPr>
              <a:t>增长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1650D4F-B99C-4BD5-B16A-F21D221348AB}"/>
              </a:ext>
            </a:extLst>
          </p:cNvPr>
          <p:cNvSpPr txBox="1"/>
          <p:nvPr/>
        </p:nvSpPr>
        <p:spPr>
          <a:xfrm>
            <a:off x="76200" y="25289"/>
            <a:ext cx="3142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95"/>
              </a:spcBef>
              <a:tabLst>
                <a:tab pos="354965" algn="l"/>
                <a:tab pos="355600" algn="l"/>
              </a:tabLst>
              <a:defRPr/>
            </a:pPr>
            <a:r>
              <a:rPr kumimoji="0" lang="zh-CN" altLang="en-US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/>
                <a:ea typeface="+mn-ea"/>
                <a:cs typeface="SimSun"/>
              </a:rPr>
              <a:t>求解</a:t>
            </a:r>
            <a:r>
              <a:rPr lang="zh-CN" altLang="en-US" sz="2800" b="1" spc="5" dirty="0">
                <a:solidFill>
                  <a:prstClr val="black"/>
                </a:solidFill>
                <a:latin typeface="SimSun"/>
              </a:rPr>
              <a:t>扰动场的演化</a:t>
            </a:r>
          </a:p>
        </p:txBody>
      </p:sp>
    </p:spTree>
    <p:extLst>
      <p:ext uri="{BB962C8B-B14F-4D97-AF65-F5344CB8AC3E}">
        <p14:creationId xmlns:p14="http://schemas.microsoft.com/office/powerpoint/2010/main" val="3423489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3752" y="196472"/>
            <a:ext cx="447649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latin typeface="Times New Roman"/>
                <a:cs typeface="Times New Roman"/>
              </a:rPr>
              <a:t>2. </a:t>
            </a:r>
            <a:r>
              <a:rPr sz="2400" b="1" dirty="0">
                <a:latin typeface="Times New Roman"/>
                <a:cs typeface="Times New Roman"/>
              </a:rPr>
              <a:t>Solution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 the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empty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universe</a:t>
            </a:r>
            <a:endParaRPr sz="240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3558" y="799490"/>
            <a:ext cx="3859541" cy="1605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50686" y="1268808"/>
            <a:ext cx="1709873" cy="44276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3400" y="2571750"/>
            <a:ext cx="7597775" cy="2330766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390"/>
              </a:spcBef>
            </a:pPr>
            <a:r>
              <a:rPr sz="1800" dirty="0">
                <a:latin typeface="Times New Roman"/>
                <a:cs typeface="Times New Roman"/>
              </a:rPr>
              <a:t>In the early stages of the </a:t>
            </a:r>
            <a:r>
              <a:rPr sz="1800" spc="-5" dirty="0">
                <a:latin typeface="Times New Roman"/>
                <a:cs typeface="Times New Roman"/>
              </a:rPr>
              <a:t>matter-dominated </a:t>
            </a:r>
            <a:r>
              <a:rPr sz="1800" dirty="0">
                <a:latin typeface="Times New Roman"/>
                <a:cs typeface="Times New Roman"/>
              </a:rPr>
              <a:t>phase, gravity can always </a:t>
            </a:r>
            <a:r>
              <a:rPr sz="1800" spc="-5" dirty="0">
                <a:latin typeface="Times New Roman"/>
                <a:cs typeface="Times New Roman"/>
              </a:rPr>
              <a:t>win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expansion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 the universe, and 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perturbation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will</a:t>
            </a:r>
            <a:r>
              <a:rPr sz="1800" dirty="0">
                <a:latin typeface="Times New Roman"/>
                <a:cs typeface="Times New Roman"/>
              </a:rPr>
              <a:t> grow with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cosmic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time,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so</a:t>
            </a:r>
            <a:r>
              <a:rPr sz="1800" dirty="0">
                <a:latin typeface="Times New Roman"/>
                <a:cs typeface="Times New Roman"/>
              </a:rPr>
              <a:t> the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</a:t>
            </a:r>
            <a:r>
              <a:rPr sz="1800" spc="15" dirty="0">
                <a:latin typeface="Times New Roman"/>
                <a:cs typeface="Times New Roman"/>
              </a:rPr>
              <a:t>y</a:t>
            </a:r>
            <a:r>
              <a:rPr sz="1800" dirty="0">
                <a:latin typeface="Times New Roman"/>
                <a:cs typeface="Times New Roman"/>
              </a:rPr>
              <a:t>na</a:t>
            </a:r>
            <a:r>
              <a:rPr sz="1800" spc="-10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i</a:t>
            </a:r>
            <a:r>
              <a:rPr sz="1800" spc="5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follows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he Einstei</a:t>
            </a:r>
            <a:r>
              <a:rPr sz="1800" spc="10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-de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itt</a:t>
            </a:r>
            <a:r>
              <a:rPr sz="1800" spc="5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odel, a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imSun"/>
                <a:cs typeface="SimSun"/>
              </a:rPr>
              <a:t>∝</a:t>
            </a:r>
            <a:r>
              <a:rPr sz="1800" spc="-445" dirty="0">
                <a:latin typeface="SimSun"/>
                <a:cs typeface="SimSu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</a:t>
            </a:r>
            <a:r>
              <a:rPr sz="1800" baseline="25462" dirty="0">
                <a:latin typeface="Times New Roman"/>
                <a:cs typeface="Times New Roman"/>
              </a:rPr>
              <a:t>2/3</a:t>
            </a:r>
            <a:r>
              <a:rPr sz="1800" spc="217" baseline="25462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 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pli</a:t>
            </a:r>
            <a:r>
              <a:rPr sz="1800" spc="5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ude </a:t>
            </a:r>
            <a:r>
              <a:rPr sz="1800" spc="-10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 density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contrast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grows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linearly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with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a.</a:t>
            </a:r>
          </a:p>
          <a:p>
            <a:pPr marL="38100" marR="9398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late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stages, </a:t>
            </a:r>
            <a:r>
              <a:rPr sz="1800" spc="-5" dirty="0">
                <a:latin typeface="Times New Roman"/>
                <a:cs typeface="Times New Roman"/>
              </a:rPr>
              <a:t>when</a:t>
            </a:r>
            <a:r>
              <a:rPr sz="1800" dirty="0">
                <a:latin typeface="Times New Roman"/>
                <a:cs typeface="Times New Roman"/>
              </a:rPr>
              <a:t> the </a:t>
            </a:r>
            <a:r>
              <a:rPr sz="1800" spc="-5" dirty="0">
                <a:latin typeface="Times New Roman"/>
                <a:cs typeface="Times New Roman"/>
              </a:rPr>
              <a:t>model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may</a:t>
            </a:r>
            <a:r>
              <a:rPr sz="1800" dirty="0">
                <a:latin typeface="Times New Roman"/>
                <a:cs typeface="Times New Roman"/>
              </a:rPr>
              <a:t> approximate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 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Empty </a:t>
            </a:r>
            <a:r>
              <a:rPr sz="1800" spc="-5" dirty="0">
                <a:latin typeface="Times New Roman"/>
                <a:cs typeface="Times New Roman"/>
              </a:rPr>
              <a:t>model,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Ω</a:t>
            </a:r>
            <a:r>
              <a:rPr sz="1800" spc="-15" baseline="-20833" dirty="0">
                <a:latin typeface="Times New Roman"/>
                <a:cs typeface="Times New Roman"/>
              </a:rPr>
              <a:t>M</a:t>
            </a:r>
            <a:r>
              <a:rPr sz="1800" spc="217" baseline="-20833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0,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Hubble expansion increase with time, </a:t>
            </a:r>
            <a:r>
              <a:rPr sz="1800" spc="-5" dirty="0">
                <a:latin typeface="Times New Roman"/>
                <a:cs typeface="Times New Roman"/>
              </a:rPr>
              <a:t>so </a:t>
            </a:r>
            <a:r>
              <a:rPr sz="1800" dirty="0">
                <a:latin typeface="Times New Roman"/>
                <a:cs typeface="Times New Roman"/>
              </a:rPr>
              <a:t>the amplitude of the perturbations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grow very </a:t>
            </a:r>
            <a:r>
              <a:rPr sz="1800" spc="-15" dirty="0">
                <a:latin typeface="Times New Roman"/>
                <a:cs typeface="Times New Roman"/>
              </a:rPr>
              <a:t>slowly, </a:t>
            </a:r>
            <a:r>
              <a:rPr sz="1800" dirty="0">
                <a:latin typeface="Times New Roman"/>
                <a:cs typeface="Times New Roman"/>
              </a:rPr>
              <a:t>and in the </a:t>
            </a:r>
            <a:r>
              <a:rPr sz="1800" spc="-5" dirty="0">
                <a:latin typeface="Times New Roman"/>
                <a:cs typeface="Times New Roman"/>
              </a:rPr>
              <a:t>limit Ω</a:t>
            </a:r>
            <a:r>
              <a:rPr sz="1800" spc="-7" baseline="-20833" dirty="0">
                <a:latin typeface="Times New Roman"/>
                <a:cs typeface="Times New Roman"/>
              </a:rPr>
              <a:t>M</a:t>
            </a:r>
            <a:r>
              <a:rPr sz="1800" baseline="-20833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 0, the drag term with expansion finally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dominate </a:t>
            </a:r>
            <a:r>
              <a:rPr sz="1800" dirty="0">
                <a:latin typeface="Times New Roman"/>
                <a:cs typeface="Times New Roman"/>
              </a:rPr>
              <a:t>gravity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perturbation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not grow at all.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568F80D-2755-4BA7-8580-91F359EE5829}"/>
              </a:ext>
            </a:extLst>
          </p:cNvPr>
          <p:cNvSpPr txBox="1"/>
          <p:nvPr/>
        </p:nvSpPr>
        <p:spPr>
          <a:xfrm>
            <a:off x="4800600" y="2114550"/>
            <a:ext cx="395160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" dirty="0">
                <a:latin typeface="SimSun"/>
                <a:cs typeface="SimSun"/>
              </a:rPr>
              <a:t>曲率为主的宇宙扰动不能增长！</a:t>
            </a:r>
            <a:endParaRPr sz="2200" dirty="0">
              <a:latin typeface="SimSun"/>
              <a:cs typeface="SimSu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10">
                <a:extLst>
                  <a:ext uri="{FF2B5EF4-FFF2-40B4-BE49-F238E27FC236}">
                    <a16:creationId xmlns:a16="http://schemas.microsoft.com/office/drawing/2014/main" id="{58E15DA8-ABDB-4E30-B136-8EF3AF10ECBA}"/>
                  </a:ext>
                </a:extLst>
              </p:cNvPr>
              <p:cNvSpPr txBox="1"/>
              <p:nvPr/>
            </p:nvSpPr>
            <p:spPr>
              <a:xfrm>
                <a:off x="533400" y="1827379"/>
                <a:ext cx="3190715" cy="74437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438785" indent="-342900">
                  <a:lnSpc>
                    <a:spcPct val="100000"/>
                  </a:lnSpc>
                  <a:buFont typeface="+mj-lt"/>
                  <a:buAutoNum type="arabicPeriod"/>
                  <a:tabLst>
                    <a:tab pos="325755" algn="l"/>
                  </a:tabLst>
                </a:pPr>
                <a14:m>
                  <m:oMath xmlns:m="http://schemas.openxmlformats.org/officeDocument/2006/math">
                    <m:r>
                      <a:rPr lang="zh-CN" altLang="en-US" sz="1800" i="1" spc="-5" dirty="0" smtClean="0">
                        <a:latin typeface="Cambria Math" panose="02040503050406030204" pitchFamily="18" charset="0"/>
                        <a:cs typeface="Times New Roman"/>
                      </a:rPr>
                      <m:t>𝛿</m:t>
                    </m:r>
                    <m:r>
                      <a:rPr lang="en-US" altLang="zh-CN" sz="1800" i="1" spc="-5" dirty="0">
                        <a:latin typeface="Cambria Math" panose="02040503050406030204" pitchFamily="18" charset="0"/>
                        <a:cs typeface="SimSun"/>
                      </a:rPr>
                      <m:t>∝</m:t>
                    </m:r>
                    <m:sSup>
                      <m:sSupPr>
                        <m:ctrlPr>
                          <a:rPr lang="en-US" altLang="zh-CN" sz="1800" b="0" i="1" spc="-5" dirty="0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pPr>
                      <m:e>
                        <m:r>
                          <a:rPr lang="zh-CN" altLang="en-US" sz="1800" i="1" spc="-5" dirty="0">
                            <a:latin typeface="Cambria Math" panose="02040503050406030204" pitchFamily="18" charset="0"/>
                            <a:cs typeface="Times New Roman"/>
                          </a:rPr>
                          <m:t>𝑡</m:t>
                        </m:r>
                      </m:e>
                      <m:sup>
                        <m:r>
                          <a:rPr lang="en-US" altLang="zh-CN" sz="1800" b="0" i="1" spc="-5" dirty="0" smtClean="0">
                            <a:latin typeface="Cambria Math" panose="02040503050406030204" pitchFamily="18" charset="0"/>
                            <a:cs typeface="Times New Roman"/>
                          </a:rPr>
                          <m:t>−</m:t>
                        </m:r>
                        <m:r>
                          <a:rPr lang="en-US" altLang="zh-CN" sz="1800" b="0" i="1" spc="-5" dirty="0" smtClean="0">
                            <a:latin typeface="Cambria Math" panose="02040503050406030204" pitchFamily="18" charset="0"/>
                            <a:cs typeface="Times New Roman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800" spc="-5" dirty="0">
                    <a:latin typeface="Times New Roman"/>
                    <a:cs typeface="Times New Roman"/>
                  </a:rPr>
                  <a:t>,</a:t>
                </a:r>
                <a:r>
                  <a:rPr lang="en-US" sz="1800" spc="-10" dirty="0">
                    <a:latin typeface="Times New Roman"/>
                    <a:cs typeface="Times New Roman"/>
                  </a:rPr>
                  <a:t> </a:t>
                </a:r>
                <a:r>
                  <a:rPr lang="zh-CN" altLang="en-US" sz="1800" dirty="0">
                    <a:latin typeface="Times New Roman"/>
                    <a:cs typeface="Times New Roman"/>
                  </a:rPr>
                  <a:t>衰减模式</a:t>
                </a:r>
                <a:endParaRPr lang="en-US" sz="1800" dirty="0">
                  <a:latin typeface="Times New Roman"/>
                  <a:cs typeface="Times New Roman"/>
                </a:endParaRPr>
              </a:p>
              <a:p>
                <a:pPr marL="438785" indent="-342900">
                  <a:lnSpc>
                    <a:spcPct val="100000"/>
                  </a:lnSpc>
                  <a:spcBef>
                    <a:spcPts val="1215"/>
                  </a:spcBef>
                  <a:buFont typeface="+mj-lt"/>
                  <a:buAutoNum type="arabicPeriod"/>
                  <a:tabLst>
                    <a:tab pos="325755" algn="l"/>
                  </a:tabLst>
                </a:pPr>
                <a14:m>
                  <m:oMath xmlns:m="http://schemas.openxmlformats.org/officeDocument/2006/math">
                    <m:r>
                      <a:rPr lang="zh-CN" altLang="en-US" sz="1800" i="1" spc="-5" dirty="0" smtClean="0">
                        <a:latin typeface="Cambria Math" panose="02040503050406030204" pitchFamily="18" charset="0"/>
                        <a:cs typeface="Times New Roman"/>
                      </a:rPr>
                      <m:t>𝛿</m:t>
                    </m:r>
                    <m:r>
                      <a:rPr lang="en-US" altLang="zh-CN" sz="1800" i="1" spc="-5" dirty="0">
                        <a:latin typeface="Cambria Math" panose="02040503050406030204" pitchFamily="18" charset="0"/>
                        <a:cs typeface="SimSun"/>
                      </a:rPr>
                      <m:t>∝</m:t>
                    </m:r>
                    <m:sSup>
                      <m:sSupPr>
                        <m:ctrlPr>
                          <a:rPr lang="en-US" altLang="zh-CN" sz="1800" b="0" i="1" spc="-5" dirty="0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pPr>
                      <m:e>
                        <m:r>
                          <a:rPr lang="zh-CN" altLang="en-US" sz="1800" i="1" spc="-5" dirty="0">
                            <a:latin typeface="Cambria Math" panose="02040503050406030204" pitchFamily="18" charset="0"/>
                            <a:cs typeface="Times New Roman"/>
                          </a:rPr>
                          <m:t>𝑡</m:t>
                        </m:r>
                      </m:e>
                      <m:sup>
                        <m:r>
                          <a:rPr lang="en-US" altLang="zh-CN" sz="1800" b="0" i="1" spc="-5" dirty="0" smtClean="0">
                            <a:latin typeface="Cambria Math" panose="02040503050406030204" pitchFamily="18" charset="0"/>
                            <a:cs typeface="Times New Roman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1800" dirty="0">
                    <a:latin typeface="Times New Roman"/>
                    <a:cs typeface="Times New Roman"/>
                  </a:rPr>
                  <a:t>,</a:t>
                </a:r>
                <a:r>
                  <a:rPr lang="en-US" sz="1800" spc="-25" dirty="0">
                    <a:latin typeface="Times New Roman"/>
                    <a:cs typeface="Times New Roman"/>
                  </a:rPr>
                  <a:t> </a:t>
                </a:r>
                <a:r>
                  <a:rPr lang="zh-CN" altLang="en-US" dirty="0">
                    <a:latin typeface="Times New Roman"/>
                    <a:cs typeface="Times New Roman"/>
                  </a:rPr>
                  <a:t>稳定</a:t>
                </a:r>
                <a:r>
                  <a:rPr lang="zh-CN" altLang="en-US" sz="1800" dirty="0">
                    <a:latin typeface="Times New Roman"/>
                    <a:cs typeface="Times New Roman"/>
                  </a:rPr>
                  <a:t>模式</a:t>
                </a:r>
                <a:endParaRPr sz="180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7" name="object 10">
                <a:extLst>
                  <a:ext uri="{FF2B5EF4-FFF2-40B4-BE49-F238E27FC236}">
                    <a16:creationId xmlns:a16="http://schemas.microsoft.com/office/drawing/2014/main" id="{58E15DA8-ABDB-4E30-B136-8EF3AF10E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827379"/>
                <a:ext cx="3190715" cy="744371"/>
              </a:xfrm>
              <a:prstGeom prst="rect">
                <a:avLst/>
              </a:prstGeom>
              <a:blipFill>
                <a:blip r:embed="rId4"/>
                <a:stretch>
                  <a:fillRect l="-1338" t="-10656" b="-155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2732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6495" y="157048"/>
            <a:ext cx="55714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General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Solution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expanding </a:t>
            </a:r>
            <a:r>
              <a:rPr sz="2400" b="1" dirty="0">
                <a:latin typeface="Times New Roman"/>
                <a:cs typeface="Times New Roman"/>
              </a:rPr>
              <a:t>universe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6083" y="619614"/>
            <a:ext cx="2980561" cy="4075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9559" y="693191"/>
            <a:ext cx="3340389" cy="2239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9872" y="1164553"/>
            <a:ext cx="3054052" cy="23747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1160" y="1773260"/>
            <a:ext cx="2555570" cy="37927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30632" y="1778055"/>
            <a:ext cx="3498281" cy="410223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429761" y="1930145"/>
            <a:ext cx="1000125" cy="106680"/>
          </a:xfrm>
          <a:custGeom>
            <a:avLst/>
            <a:gdLst/>
            <a:ahLst/>
            <a:cxnLst/>
            <a:rect l="l" t="t" r="r" b="b"/>
            <a:pathLst>
              <a:path w="1000125" h="106680">
                <a:moveTo>
                  <a:pt x="0" y="26670"/>
                </a:moveTo>
                <a:lnTo>
                  <a:pt x="946403" y="26670"/>
                </a:lnTo>
                <a:lnTo>
                  <a:pt x="946403" y="0"/>
                </a:lnTo>
                <a:lnTo>
                  <a:pt x="999743" y="53340"/>
                </a:lnTo>
                <a:lnTo>
                  <a:pt x="946403" y="106680"/>
                </a:lnTo>
                <a:lnTo>
                  <a:pt x="946403" y="80010"/>
                </a:lnTo>
                <a:lnTo>
                  <a:pt x="0" y="80010"/>
                </a:lnTo>
                <a:lnTo>
                  <a:pt x="0" y="26670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75107" y="2403061"/>
            <a:ext cx="6509558" cy="23929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714755" y="3049801"/>
            <a:ext cx="5981700" cy="1507514"/>
            <a:chOff x="714755" y="3171109"/>
            <a:chExt cx="5981700" cy="138620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1275" y="3171109"/>
              <a:ext cx="3026591" cy="38750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001773" y="3537966"/>
              <a:ext cx="213360" cy="480059"/>
            </a:xfrm>
            <a:custGeom>
              <a:avLst/>
              <a:gdLst/>
              <a:ahLst/>
              <a:cxnLst/>
              <a:rect l="l" t="t" r="r" b="b"/>
              <a:pathLst>
                <a:path w="213360" h="480060">
                  <a:moveTo>
                    <a:pt x="0" y="373380"/>
                  </a:moveTo>
                  <a:lnTo>
                    <a:pt x="53339" y="373380"/>
                  </a:lnTo>
                  <a:lnTo>
                    <a:pt x="53339" y="0"/>
                  </a:lnTo>
                  <a:lnTo>
                    <a:pt x="160019" y="0"/>
                  </a:lnTo>
                  <a:lnTo>
                    <a:pt x="160019" y="373380"/>
                  </a:lnTo>
                  <a:lnTo>
                    <a:pt x="213359" y="373380"/>
                  </a:lnTo>
                  <a:lnTo>
                    <a:pt x="106680" y="480060"/>
                  </a:lnTo>
                  <a:lnTo>
                    <a:pt x="0" y="373380"/>
                  </a:lnTo>
                  <a:close/>
                </a:path>
              </a:pathLst>
            </a:custGeom>
            <a:ln w="25908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4755" y="4012692"/>
              <a:ext cx="5981700" cy="54406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48338" y="2716340"/>
            <a:ext cx="8267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solut</a:t>
            </a:r>
            <a:r>
              <a:rPr sz="1800" spc="5" dirty="0">
                <a:latin typeface="Times New Roman"/>
                <a:cs typeface="Times New Roman"/>
              </a:rPr>
              <a:t>i</a:t>
            </a:r>
            <a:r>
              <a:rPr sz="1800" spc="-5" dirty="0">
                <a:latin typeface="Times New Roman"/>
                <a:cs typeface="Times New Roman"/>
              </a:rPr>
              <a:t>on:</a:t>
            </a:r>
            <a:endParaRPr sz="18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15"/>
              <p:cNvSpPr txBox="1"/>
              <p:nvPr/>
            </p:nvSpPr>
            <p:spPr>
              <a:xfrm>
                <a:off x="4197350" y="3241039"/>
                <a:ext cx="984250" cy="57964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altLang="zh-CN" i="1" spc="-5" dirty="0">
                          <a:latin typeface="Times New Roman"/>
                          <a:cs typeface="Times New Roman"/>
                        </a:rPr>
                        <m:t>τ</m:t>
                      </m:r>
                      <m:r>
                        <a:rPr lang="en-US" altLang="zh-CN" b="0" i="1" spc="-5" dirty="0" smtClean="0"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pc="-5" dirty="0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i="1" spc="-5" dirty="0" smtClean="0">
                              <a:latin typeface="Times New Roman"/>
                              <a:cs typeface="Times New Roman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pc="-5" dirty="0" smtClean="0">
                              <a:latin typeface="Cambria Math" panose="02040503050406030204" pitchFamily="18" charset="0"/>
                              <a:cs typeface="Times New Roman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pc="-5" dirty="0" smtClean="0">
                          <a:latin typeface="Cambria Math" panose="02040503050406030204" pitchFamily="18" charset="0"/>
                          <a:cs typeface="Times New Roman"/>
                        </a:rPr>
                        <m:t>𝑡</m:t>
                      </m:r>
                    </m:oMath>
                  </m:oMathPara>
                </a14:m>
                <a:endParaRPr lang="en-US" altLang="zh-CN" i="1" dirty="0">
                  <a:latin typeface="Times New Roman"/>
                  <a:cs typeface="Times New Roman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endParaRPr sz="180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15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350" y="3241039"/>
                <a:ext cx="984250" cy="5796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467482" y="3256894"/>
            <a:ext cx="1032954" cy="31634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489915" y="4524247"/>
            <a:ext cx="7785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normalized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 guarantee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fiducial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case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 Einstein-de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Sitter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universe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gives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familiar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scaling</a:t>
            </a:r>
          </a:p>
        </p:txBody>
      </p:sp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109415" y="4948507"/>
            <a:ext cx="2282633" cy="1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77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914400"/>
            <a:ext cx="4143755" cy="26502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914400"/>
            <a:ext cx="4494276" cy="268681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010400" y="3333750"/>
            <a:ext cx="946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1000" spc="-5" dirty="0">
                <a:latin typeface="Tahoma"/>
                <a:cs typeface="Tahoma"/>
              </a:rPr>
              <a:t>1</a:t>
            </a:r>
            <a:endParaRPr sz="100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35198" y="4257243"/>
            <a:ext cx="2552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imSun"/>
                <a:cs typeface="SimSun"/>
              </a:rPr>
              <a:t>图中</a:t>
            </a:r>
            <a:r>
              <a:rPr sz="1800" spc="-5" dirty="0">
                <a:latin typeface="Times New Roman"/>
                <a:cs typeface="Times New Roman"/>
              </a:rPr>
              <a:t>O</a:t>
            </a:r>
            <a:r>
              <a:rPr sz="1800" spc="-20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eg</a:t>
            </a:r>
            <a:r>
              <a:rPr sz="1800" spc="5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_</a:t>
            </a:r>
            <a:r>
              <a:rPr sz="1800" spc="5" dirty="0">
                <a:latin typeface="Times New Roman"/>
                <a:cs typeface="Times New Roman"/>
              </a:rPr>
              <a:t>0</a:t>
            </a:r>
            <a:r>
              <a:rPr sz="1800" dirty="0">
                <a:latin typeface="SimSun"/>
                <a:cs typeface="SimSun"/>
              </a:rPr>
              <a:t>为</a:t>
            </a:r>
            <a:r>
              <a:rPr sz="1800" spc="-5" dirty="0">
                <a:latin typeface="Times New Roman"/>
                <a:cs typeface="Times New Roman"/>
              </a:rPr>
              <a:t>O</a:t>
            </a:r>
            <a:r>
              <a:rPr sz="1800" spc="-20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eg</a:t>
            </a:r>
            <a:r>
              <a:rPr sz="1800" spc="5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_m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527" y="236205"/>
            <a:ext cx="4351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356235" algn="l"/>
              </a:tabLst>
            </a:pPr>
            <a:r>
              <a:rPr sz="2400" spc="10" dirty="0">
                <a:latin typeface="SimSun"/>
                <a:cs typeface="SimSun"/>
              </a:rPr>
              <a:t>背景辐射场对扰动增长的影响</a:t>
            </a:r>
            <a:endParaRPr sz="2400" dirty="0">
              <a:latin typeface="SimSun"/>
              <a:cs typeface="SimSu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04A0304-5BA2-497D-BE26-2D6336950410}"/>
                  </a:ext>
                </a:extLst>
              </p:cNvPr>
              <p:cNvSpPr txBox="1"/>
              <p:nvPr/>
            </p:nvSpPr>
            <p:spPr>
              <a:xfrm>
                <a:off x="4876800" y="627365"/>
                <a:ext cx="2967287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̇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04A0304-5BA2-497D-BE26-2D6336950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627365"/>
                <a:ext cx="2967287" cy="6770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C5372C8-9A4B-4709-8609-8B724F1C72AD}"/>
                  </a:ext>
                </a:extLst>
              </p:cNvPr>
              <p:cNvSpPr txBox="1"/>
              <p:nvPr/>
            </p:nvSpPr>
            <p:spPr>
              <a:xfrm>
                <a:off x="533400" y="819150"/>
                <a:ext cx="3916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dirty="0"/>
                  <a:t>对应物质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dirty="0"/>
                  <a:t>对应辐射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C5372C8-9A4B-4709-8609-8B724F1C7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819150"/>
                <a:ext cx="3916906" cy="369332"/>
              </a:xfrm>
              <a:prstGeom prst="rect">
                <a:avLst/>
              </a:prstGeom>
              <a:blipFill>
                <a:blip r:embed="rId3"/>
                <a:stretch>
                  <a:fillRect l="-1402" t="-13115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90B43174-20B1-4A27-BBA7-20AC4E976CB7}"/>
              </a:ext>
            </a:extLst>
          </p:cNvPr>
          <p:cNvSpPr txBox="1"/>
          <p:nvPr/>
        </p:nvSpPr>
        <p:spPr>
          <a:xfrm>
            <a:off x="533400" y="1374432"/>
            <a:ext cx="3962400" cy="659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spc="10" dirty="0">
                <a:latin typeface="SimSun"/>
                <a:cs typeface="SimSun"/>
              </a:rPr>
              <a:t>考虑扰动的演化</a:t>
            </a:r>
            <a:endParaRPr lang="en-US" altLang="zh-CN" sz="1800" spc="10" dirty="0">
              <a:latin typeface="SimSun"/>
              <a:cs typeface="SimSun"/>
            </a:endParaRPr>
          </a:p>
          <a:p>
            <a:pPr marL="12700">
              <a:spcBef>
                <a:spcPts val="100"/>
              </a:spcBef>
            </a:pPr>
            <a:r>
              <a:rPr lang="zh-CN" altLang="en-US" sz="1800" spc="5" dirty="0">
                <a:latin typeface="SimSun"/>
                <a:cs typeface="SimSun"/>
              </a:rPr>
              <a:t>注意宇宙背景的演化与辐射场相关</a:t>
            </a:r>
            <a:endParaRPr lang="zh-CN" altLang="en-US" sz="1800" dirty="0">
              <a:latin typeface="SimSun"/>
              <a:cs typeface="SimSu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7329314-22DD-4B21-9445-E9F4D7339998}"/>
                  </a:ext>
                </a:extLst>
              </p:cNvPr>
              <p:cNvSpPr txBox="1"/>
              <p:nvPr/>
            </p:nvSpPr>
            <p:spPr>
              <a:xfrm>
                <a:off x="4876800" y="1374432"/>
                <a:ext cx="280153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altLang="zh-CN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zh-CN" altLang="ar-AE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zh-CN" altLang="ar-AE" i="1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ar-AE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ar-AE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7329314-22DD-4B21-9445-E9F4D7339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1374432"/>
                <a:ext cx="2801536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97DA8F3-D1C9-40CF-ACFA-4DB575F43BBA}"/>
                  </a:ext>
                </a:extLst>
              </p:cNvPr>
              <p:cNvSpPr txBox="1"/>
              <p:nvPr/>
            </p:nvSpPr>
            <p:spPr>
              <a:xfrm>
                <a:off x="533400" y="2118139"/>
                <a:ext cx="3276600" cy="70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zh-CN" altLang="en-US" spc="-20" dirty="0">
                    <a:latin typeface="Times New Roman"/>
                    <a:cs typeface="Times New Roman"/>
                  </a:rPr>
                  <a:t>由</a:t>
                </a:r>
                <a:r>
                  <a:rPr lang="en-US" altLang="zh-CN" spc="-20" dirty="0">
                    <a:latin typeface="Times New Roman"/>
                    <a:cs typeface="Times New Roman"/>
                  </a:rPr>
                  <a:t>m</a:t>
                </a:r>
                <a:r>
                  <a:rPr lang="en-US" altLang="zh-CN" dirty="0">
                    <a:latin typeface="Times New Roman"/>
                    <a:cs typeface="Times New Roman"/>
                  </a:rPr>
                  <a:t>at</a:t>
                </a:r>
                <a:r>
                  <a:rPr lang="en-US" altLang="zh-CN" spc="5" dirty="0">
                    <a:latin typeface="Times New Roman"/>
                    <a:cs typeface="Times New Roman"/>
                  </a:rPr>
                  <a:t>t</a:t>
                </a:r>
                <a:r>
                  <a:rPr lang="en-US" altLang="zh-CN" dirty="0">
                    <a:latin typeface="Times New Roman"/>
                    <a:cs typeface="Times New Roman"/>
                  </a:rPr>
                  <a:t>e</a:t>
                </a:r>
                <a:r>
                  <a:rPr lang="en-US" altLang="zh-CN" spc="-40" dirty="0">
                    <a:latin typeface="Times New Roman"/>
                    <a:cs typeface="Times New Roman"/>
                  </a:rPr>
                  <a:t>r</a:t>
                </a:r>
                <a:r>
                  <a:rPr lang="en-US" altLang="zh-CN" dirty="0">
                    <a:latin typeface="Times New Roman"/>
                    <a:cs typeface="Times New Roman"/>
                  </a:rPr>
                  <a:t>-radia</a:t>
                </a:r>
                <a:r>
                  <a:rPr lang="en-US" altLang="zh-CN" spc="-15" dirty="0">
                    <a:latin typeface="Times New Roman"/>
                    <a:cs typeface="Times New Roman"/>
                  </a:rPr>
                  <a:t>t</a:t>
                </a:r>
                <a:r>
                  <a:rPr lang="en-US" altLang="zh-CN" dirty="0">
                    <a:latin typeface="Times New Roman"/>
                    <a:cs typeface="Times New Roman"/>
                  </a:rPr>
                  <a:t>ion</a:t>
                </a:r>
                <a:r>
                  <a:rPr lang="en-US" altLang="zh-CN" spc="-35" dirty="0">
                    <a:latin typeface="Times New Roman"/>
                    <a:cs typeface="Times New Roman"/>
                  </a:rPr>
                  <a:t> </a:t>
                </a:r>
                <a:r>
                  <a:rPr lang="en-US" altLang="zh-CN" dirty="0">
                    <a:latin typeface="Times New Roman"/>
                    <a:cs typeface="Times New Roman"/>
                  </a:rPr>
                  <a:t>equa</a:t>
                </a:r>
                <a:r>
                  <a:rPr lang="en-US" altLang="zh-CN" spc="5" dirty="0">
                    <a:latin typeface="Times New Roman"/>
                    <a:cs typeface="Times New Roman"/>
                  </a:rPr>
                  <a:t>l</a:t>
                </a:r>
                <a:r>
                  <a:rPr lang="en-US" altLang="zh-CN" dirty="0">
                    <a:latin typeface="Times New Roman"/>
                    <a:cs typeface="Times New Roman"/>
                  </a:rPr>
                  <a:t>ity </a:t>
                </a:r>
                <a:r>
                  <a:rPr lang="zh-CN" altLang="en-US" dirty="0">
                    <a:latin typeface="Times New Roman"/>
                    <a:cs typeface="Times New Roman"/>
                  </a:rPr>
                  <a:t>时刻标度因子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pc="30" dirty="0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US" altLang="zh-CN" sz="2000" i="1" spc="30" dirty="0" smtClean="0">
                            <a:latin typeface="Cambria Math" panose="02040503050406030204" pitchFamily="18" charset="0"/>
                            <a:cs typeface="Times New Roman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spc="30" dirty="0">
                            <a:latin typeface="Cambria Math" panose="02040503050406030204" pitchFamily="18" charset="0"/>
                            <a:cs typeface="Times New Roman"/>
                          </a:rPr>
                          <m:t>eq</m:t>
                        </m:r>
                      </m:sub>
                    </m:sSub>
                    <m:r>
                      <a:rPr lang="en-US" altLang="zh-CN" sz="1800" i="1" spc="7" baseline="-24904" dirty="0"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</m:oMath>
                </a14:m>
                <a:r>
                  <a:rPr lang="en-US" altLang="zh-CN" spc="5" dirty="0">
                    <a:latin typeface="SimSun"/>
                    <a:cs typeface="SimSun"/>
                  </a:rPr>
                  <a:t>,</a:t>
                </a:r>
                <a:r>
                  <a:rPr lang="zh-CN" altLang="en-US" spc="5" dirty="0">
                    <a:latin typeface="SimSun"/>
                    <a:cs typeface="SimSun"/>
                  </a:rPr>
                  <a:t>定</a:t>
                </a:r>
                <a:r>
                  <a:rPr lang="zh-CN" altLang="en-US" dirty="0">
                    <a:latin typeface="SimSun"/>
                    <a:cs typeface="SimSun"/>
                  </a:rPr>
                  <a:t>义</a:t>
                </a:r>
                <a:r>
                  <a:rPr lang="zh-CN" altLang="en-US" spc="-590" dirty="0">
                    <a:latin typeface="SimSun"/>
                    <a:cs typeface="SimSun"/>
                  </a:rPr>
                  <a:t> </a:t>
                </a:r>
                <a:r>
                  <a:rPr lang="en-US" altLang="zh-CN" dirty="0">
                    <a:latin typeface="Times New Roman"/>
                    <a:cs typeface="Times New Roman"/>
                  </a:rPr>
                  <a:t>y</a:t>
                </a:r>
                <a:r>
                  <a:rPr lang="en-US" altLang="zh-CN" spc="-5" dirty="0">
                    <a:latin typeface="Times New Roman"/>
                    <a:cs typeface="Times New Roman"/>
                  </a:rPr>
                  <a:t> </a:t>
                </a:r>
                <a:r>
                  <a:rPr lang="zh-CN" altLang="en-US" spc="5" dirty="0">
                    <a:latin typeface="SimSun"/>
                    <a:cs typeface="SimSun"/>
                  </a:rPr>
                  <a:t>参量</a:t>
                </a:r>
                <a:endParaRPr lang="zh-CN" altLang="en-US" dirty="0">
                  <a:latin typeface="SimSun"/>
                  <a:cs typeface="SimSun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97DA8F3-D1C9-40CF-ACFA-4DB575F43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118139"/>
                <a:ext cx="3276600" cy="704424"/>
              </a:xfrm>
              <a:prstGeom prst="rect">
                <a:avLst/>
              </a:prstGeom>
              <a:blipFill>
                <a:blip r:embed="rId5"/>
                <a:stretch>
                  <a:fillRect l="-1304" t="-6034" b="-7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E38B6F5-E462-4750-9EBE-374685A48056}"/>
                  </a:ext>
                </a:extLst>
              </p:cNvPr>
              <p:cNvSpPr txBox="1"/>
              <p:nvPr/>
            </p:nvSpPr>
            <p:spPr>
              <a:xfrm>
                <a:off x="4876800" y="2194538"/>
                <a:ext cx="1257332" cy="55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E38B6F5-E462-4750-9EBE-374685A48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2194538"/>
                <a:ext cx="1257332" cy="551626"/>
              </a:xfrm>
              <a:prstGeom prst="rect">
                <a:avLst/>
              </a:prstGeom>
              <a:blipFill>
                <a:blip r:embed="rId6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0F2E69A9-2D48-42B8-833E-55DC017D8084}"/>
              </a:ext>
            </a:extLst>
          </p:cNvPr>
          <p:cNvSpPr txBox="1"/>
          <p:nvPr/>
        </p:nvSpPr>
        <p:spPr>
          <a:xfrm>
            <a:off x="533400" y="2907115"/>
            <a:ext cx="220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pc="5" dirty="0">
                <a:latin typeface="SimSun"/>
                <a:cs typeface="SimSun"/>
              </a:rPr>
              <a:t>换元后的</a:t>
            </a:r>
            <a:r>
              <a:rPr lang="zh-CN" altLang="en-US" sz="1800" spc="5" dirty="0">
                <a:latin typeface="SimSun"/>
                <a:cs typeface="SimSun"/>
              </a:rPr>
              <a:t>扰动方程：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2684086-E8ED-4D6F-8E19-0437EF447412}"/>
                  </a:ext>
                </a:extLst>
              </p:cNvPr>
              <p:cNvSpPr txBox="1"/>
              <p:nvPr/>
            </p:nvSpPr>
            <p:spPr>
              <a:xfrm>
                <a:off x="4877445" y="2822563"/>
                <a:ext cx="3712491" cy="604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2684086-E8ED-4D6F-8E19-0437EF447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445" y="2822563"/>
                <a:ext cx="3712491" cy="6049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A8B00BDA-E3C0-41F5-864C-C2A1862A4D02}"/>
                  </a:ext>
                </a:extLst>
              </p:cNvPr>
              <p:cNvSpPr txBox="1"/>
              <p:nvPr/>
            </p:nvSpPr>
            <p:spPr>
              <a:xfrm>
                <a:off x="3200400" y="3551740"/>
                <a:ext cx="4872809" cy="810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衰减解</a:t>
                </a:r>
                <a14:m>
                  <m:oMath xmlns:m="http://schemas.openxmlformats.org/officeDocument/2006/math">
                    <m:r>
                      <a:rPr lang="zh-CN" altLang="en-US" sz="1800" i="1" spc="-5" dirty="0" smtClean="0">
                        <a:latin typeface="Cambria Math" panose="02040503050406030204" pitchFamily="18" charset="0"/>
                        <a:cs typeface="Times New Roman"/>
                      </a:rPr>
                      <m:t>𝛿</m:t>
                    </m:r>
                    <m:r>
                      <a:rPr lang="en-US" altLang="zh-CN" sz="1800" i="1" spc="-5" dirty="0">
                        <a:latin typeface="Cambria Math" panose="02040503050406030204" pitchFamily="18" charset="0"/>
                        <a:cs typeface="SimSun"/>
                      </a:rPr>
                      <m:t>∝</m:t>
                    </m:r>
                    <m:d>
                      <m:dPr>
                        <m:ctrlPr>
                          <a:rPr lang="en-US" altLang="zh-CN" sz="1800" b="0" i="1" spc="-5" dirty="0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dPr>
                      <m:e>
                        <m:r>
                          <a:rPr lang="en-US" altLang="zh-CN" sz="1800" b="0" i="1" spc="-5" dirty="0" smtClean="0">
                            <a:latin typeface="Cambria Math" panose="02040503050406030204" pitchFamily="18" charset="0"/>
                            <a:cs typeface="Times New Roman"/>
                          </a:rPr>
                          <m:t>1</m:t>
                        </m:r>
                        <m:r>
                          <a:rPr lang="en-US" altLang="zh-CN" sz="1800" b="0" i="1" spc="-5" dirty="0" smtClean="0">
                            <a:latin typeface="Cambria Math" panose="02040503050406030204" pitchFamily="18" charset="0"/>
                            <a:cs typeface="Times New Roman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1800" b="0" i="1" spc="-5" dirty="0" smtClean="0"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US" altLang="zh-CN" sz="1800" b="0" i="1" spc="-5" dirty="0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3</m:t>
                            </m:r>
                            <m:r>
                              <a:rPr lang="en-US" altLang="zh-CN" sz="1800" b="0" i="1" spc="-5" dirty="0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𝑦</m:t>
                            </m:r>
                          </m:num>
                          <m:den>
                            <m:r>
                              <a:rPr lang="en-US" altLang="zh-CN" sz="1800" b="0" i="1" spc="-5" dirty="0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a:rPr lang="en-US" altLang="zh-CN" sz="1800" b="0" i="1" spc="-5" dirty="0" smtClean="0">
                        <a:latin typeface="Cambria Math" panose="02040503050406030204" pitchFamily="18" charset="0"/>
                        <a:cs typeface="Times New Roman"/>
                      </a:rPr>
                      <m:t>ln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0" i="1" spc="-5" dirty="0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800" b="0" i="1" spc="-5" dirty="0" smtClean="0"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1800" b="0" i="1" spc="-5" dirty="0" smtClean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1800" b="0" i="1" spc="-5" dirty="0" smtClean="0"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800" b="0" i="1" spc="-5" dirty="0" smtClean="0"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1</m:t>
                                    </m:r>
                                    <m:r>
                                      <a:rPr lang="en-US" altLang="zh-CN" sz="1800" b="0" i="1" spc="-5" dirty="0" smtClean="0"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+</m:t>
                                    </m:r>
                                    <m:r>
                                      <a:rPr lang="en-US" altLang="zh-CN" sz="1800" b="0" i="1" spc="-5" dirty="0" smtClean="0"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p>
                                <m:f>
                                  <m:fPr>
                                    <m:ctrlPr>
                                      <a:rPr lang="en-US" altLang="zh-CN" sz="1800" b="0" i="1" spc="-5" dirty="0" smtClean="0"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spc="-5" dirty="0" smtClean="0"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800" b="0" i="1" spc="-5" dirty="0" smtClean="0"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altLang="zh-CN" sz="1800" b="0" i="1" spc="-5" dirty="0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+</m:t>
                            </m:r>
                            <m:r>
                              <a:rPr lang="en-US" altLang="zh-CN" sz="1800" b="0" i="1" spc="-5" dirty="0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i="1" spc="-5" dirty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i="1" spc="-5" dirty="0"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 spc="-5" dirty="0"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1</m:t>
                                    </m:r>
                                    <m:r>
                                      <a:rPr lang="en-US" altLang="zh-CN" i="1" spc="-5" dirty="0"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+</m:t>
                                    </m:r>
                                    <m:r>
                                      <a:rPr lang="en-US" altLang="zh-CN" i="1" spc="-5" dirty="0"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p>
                                <m:f>
                                  <m:fPr>
                                    <m:ctrlPr>
                                      <a:rPr lang="en-US" altLang="zh-CN" i="1" spc="-5" dirty="0"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 spc="-5" dirty="0"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i="1" spc="-5" dirty="0"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altLang="zh-CN" b="0" i="1" spc="-5" dirty="0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−</m:t>
                            </m:r>
                            <m:r>
                              <a:rPr lang="en-US" altLang="zh-CN" i="1" spc="-5" dirty="0">
                                <a:latin typeface="Cambria Math" panose="02040503050406030204" pitchFamily="18" charset="0"/>
                                <a:cs typeface="Times New Roman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altLang="zh-CN" sz="1800" b="0" i="1" spc="-5" dirty="0" smtClean="0">
                        <a:latin typeface="Cambria Math" panose="02040503050406030204" pitchFamily="18" charset="0"/>
                        <a:cs typeface="Times New Roman"/>
                      </a:rPr>
                      <m:t>−</m:t>
                    </m:r>
                    <m:r>
                      <a:rPr lang="en-US" altLang="zh-CN" sz="1800" b="0" i="1" spc="-5" dirty="0" smtClean="0">
                        <a:latin typeface="Cambria Math" panose="02040503050406030204" pitchFamily="18" charset="0"/>
                        <a:cs typeface="Times New Roman"/>
                      </a:rPr>
                      <m:t>3</m:t>
                    </m:r>
                    <m:sSup>
                      <m:sSupPr>
                        <m:ctrlPr>
                          <a:rPr lang="en-US" altLang="zh-CN" i="1" spc="-5" dirty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 spc="-5" dirty="0"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dPr>
                          <m:e>
                            <m:r>
                              <a:rPr lang="en-US" altLang="zh-CN" i="1" spc="-5" dirty="0">
                                <a:latin typeface="Cambria Math" panose="02040503050406030204" pitchFamily="18" charset="0"/>
                                <a:cs typeface="Times New Roman"/>
                              </a:rPr>
                              <m:t>1</m:t>
                            </m:r>
                            <m:r>
                              <a:rPr lang="en-US" altLang="zh-CN" i="1" spc="-5" dirty="0">
                                <a:latin typeface="Cambria Math" panose="02040503050406030204" pitchFamily="18" charset="0"/>
                                <a:cs typeface="Times New Roman"/>
                              </a:rPr>
                              <m:t>+</m:t>
                            </m:r>
                            <m:r>
                              <a:rPr lang="en-US" altLang="zh-CN" i="1" spc="-5" dirty="0">
                                <a:latin typeface="Cambria Math" panose="02040503050406030204" pitchFamily="18" charset="0"/>
                                <a:cs typeface="Times New Roman"/>
                              </a:rPr>
                              <m:t>𝑦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i="1" spc="-5" dirty="0"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US" altLang="zh-CN" i="1" spc="-5" dirty="0">
                                <a:latin typeface="Cambria Math" panose="02040503050406030204" pitchFamily="18" charset="0"/>
                                <a:cs typeface="Times New Roman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 spc="-5" dirty="0">
                                <a:latin typeface="Cambria Math" panose="02040503050406030204" pitchFamily="18" charset="0"/>
                                <a:cs typeface="Times New Roman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A8B00BDA-E3C0-41F5-864C-C2A1862A4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3551740"/>
                <a:ext cx="4872809" cy="810735"/>
              </a:xfrm>
              <a:prstGeom prst="rect">
                <a:avLst/>
              </a:prstGeom>
              <a:blipFill>
                <a:blip r:embed="rId8"/>
                <a:stretch>
                  <a:fillRect l="-7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AE95365-76FF-4562-B83E-205292597724}"/>
                  </a:ext>
                </a:extLst>
              </p:cNvPr>
              <p:cNvSpPr txBox="1"/>
              <p:nvPr/>
            </p:nvSpPr>
            <p:spPr>
              <a:xfrm>
                <a:off x="533400" y="3714750"/>
                <a:ext cx="2492990" cy="10380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增长解</a:t>
                </a:r>
                <a14:m>
                  <m:oMath xmlns:m="http://schemas.openxmlformats.org/officeDocument/2006/math">
                    <m:r>
                      <a:rPr lang="zh-CN" altLang="en-US" sz="1800" i="1" spc="-5" dirty="0" smtClean="0">
                        <a:latin typeface="Cambria Math" panose="02040503050406030204" pitchFamily="18" charset="0"/>
                        <a:cs typeface="Times New Roman"/>
                      </a:rPr>
                      <m:t>𝛿</m:t>
                    </m:r>
                    <m:r>
                      <a:rPr lang="en-US" altLang="zh-CN" sz="1800" i="1" spc="-5" dirty="0">
                        <a:latin typeface="Cambria Math" panose="02040503050406030204" pitchFamily="18" charset="0"/>
                        <a:cs typeface="SimSun"/>
                      </a:rPr>
                      <m:t>∝</m:t>
                    </m:r>
                    <m:r>
                      <a:rPr lang="en-US" altLang="zh-CN" sz="1800" b="0" i="1" spc="-5" dirty="0" smtClean="0">
                        <a:latin typeface="Cambria Math" panose="02040503050406030204" pitchFamily="18" charset="0"/>
                        <a:cs typeface="Times New Roman"/>
                      </a:rPr>
                      <m:t>1</m:t>
                    </m:r>
                    <m:r>
                      <a:rPr lang="en-US" altLang="zh-CN" sz="1800" b="0" i="1" spc="-5" dirty="0" smtClean="0">
                        <a:latin typeface="Cambria Math" panose="02040503050406030204" pitchFamily="18" charset="0"/>
                        <a:cs typeface="Times New Roman"/>
                      </a:rPr>
                      <m:t>+</m:t>
                    </m:r>
                    <m:f>
                      <m:fPr>
                        <m:ctrlPr>
                          <a:rPr lang="en-US" altLang="zh-CN" sz="1800" b="0" i="1" spc="-5" dirty="0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fPr>
                      <m:num>
                        <m:r>
                          <a:rPr lang="en-US" altLang="zh-CN" sz="1800" b="0" i="1" spc="-5" dirty="0" smtClean="0">
                            <a:latin typeface="Cambria Math" panose="02040503050406030204" pitchFamily="18" charset="0"/>
                            <a:cs typeface="Times New Roman"/>
                          </a:rPr>
                          <m:t>3</m:t>
                        </m:r>
                        <m:r>
                          <a:rPr lang="en-US" altLang="zh-CN" sz="1800" b="0" i="1" spc="-5" dirty="0" smtClean="0">
                            <a:latin typeface="Cambria Math" panose="02040503050406030204" pitchFamily="18" charset="0"/>
                            <a:cs typeface="Times New Roman"/>
                          </a:rPr>
                          <m:t>𝑦</m:t>
                        </m:r>
                      </m:num>
                      <m:den>
                        <m:r>
                          <a:rPr lang="en-US" altLang="zh-CN" sz="1800" b="0" i="1" spc="-5" dirty="0" smtClean="0">
                            <a:latin typeface="Cambria Math" panose="02040503050406030204" pitchFamily="18" charset="0"/>
                            <a:cs typeface="Times New Roman"/>
                          </a:rPr>
                          <m:t>2</m:t>
                        </m:r>
                      </m:den>
                    </m:f>
                    <m:r>
                      <a:rPr lang="en-US" altLang="zh-CN" sz="1800" b="0" i="1" spc="-5" dirty="0" smtClean="0">
                        <a:latin typeface="Cambria Math" panose="02040503050406030204" pitchFamily="18" charset="0"/>
                        <a:cs typeface="Times New Roman"/>
                      </a:rPr>
                      <m:t>: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辐射为主：基本不增长</a:t>
                </a:r>
                <a:endParaRPr lang="en-US" altLang="zh-CN" dirty="0"/>
              </a:p>
              <a:p>
                <a:r>
                  <a:rPr lang="zh-CN" altLang="en-US" dirty="0"/>
                  <a:t>物质为主：</a:t>
                </a:r>
                <a14:m>
                  <m:oMath xmlns:m="http://schemas.openxmlformats.org/officeDocument/2006/math">
                    <m:r>
                      <a:rPr lang="zh-CN" altLang="en-US" sz="1800" i="1" spc="-5" dirty="0" smtClean="0">
                        <a:latin typeface="Cambria Math" panose="02040503050406030204" pitchFamily="18" charset="0"/>
                        <a:cs typeface="Times New Roman"/>
                      </a:rPr>
                      <m:t>𝛿</m:t>
                    </m:r>
                    <m:r>
                      <a:rPr lang="en-US" altLang="zh-CN" sz="1800" i="1" spc="-5" dirty="0">
                        <a:latin typeface="Cambria Math" panose="02040503050406030204" pitchFamily="18" charset="0"/>
                        <a:cs typeface="SimSun"/>
                      </a:rPr>
                      <m:t>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AE95365-76FF-4562-B83E-205292597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714750"/>
                <a:ext cx="2492990" cy="1038041"/>
              </a:xfrm>
              <a:prstGeom prst="rect">
                <a:avLst/>
              </a:prstGeom>
              <a:blipFill>
                <a:blip r:embed="rId9"/>
                <a:stretch>
                  <a:fillRect l="-2206" r="-1961" b="-5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2652" y="742950"/>
            <a:ext cx="6717030" cy="12723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sz="2400" spc="10" dirty="0">
                <a:latin typeface="SimSun"/>
                <a:cs typeface="SimSun"/>
              </a:rPr>
              <a:t>不同尺度的扰动在宇宙不同阶段的演化行为不同</a:t>
            </a:r>
            <a:endParaRPr sz="2400" dirty="0">
              <a:latin typeface="SimSun"/>
              <a:cs typeface="SimSun"/>
            </a:endParaRPr>
          </a:p>
          <a:p>
            <a:pPr marL="698500">
              <a:lnSpc>
                <a:spcPts val="2735"/>
              </a:lnSpc>
              <a:tabLst>
                <a:tab pos="1149350" algn="l"/>
              </a:tabLst>
            </a:pP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10" dirty="0">
                <a:latin typeface="SimSun"/>
                <a:cs typeface="SimSun"/>
              </a:rPr>
              <a:t>转移函</a:t>
            </a:r>
            <a:r>
              <a:rPr sz="2400" dirty="0">
                <a:latin typeface="SimSun"/>
                <a:cs typeface="SimSun"/>
              </a:rPr>
              <a:t>数</a:t>
            </a:r>
            <a:r>
              <a:rPr sz="2400" spc="-645" dirty="0">
                <a:latin typeface="SimSun"/>
                <a:cs typeface="SimSu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T(k</a:t>
            </a:r>
            <a:r>
              <a:rPr sz="2400" b="1" spc="5" dirty="0">
                <a:latin typeface="Times New Roman"/>
                <a:cs typeface="Times New Roman"/>
              </a:rPr>
              <a:t>)</a:t>
            </a:r>
            <a:r>
              <a:rPr sz="2400" spc="10" dirty="0">
                <a:latin typeface="SimSun"/>
                <a:cs typeface="SimSun"/>
              </a:rPr>
              <a:t>（</a:t>
            </a:r>
            <a:r>
              <a:rPr sz="2400" b="1" spc="-190" dirty="0">
                <a:latin typeface="Times New Roman"/>
                <a:cs typeface="Times New Roman"/>
              </a:rPr>
              <a:t>T</a:t>
            </a:r>
            <a:r>
              <a:rPr sz="2400" b="1" dirty="0">
                <a:latin typeface="Times New Roman"/>
                <a:cs typeface="Times New Roman"/>
              </a:rPr>
              <a:t>ransfer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function)</a:t>
            </a:r>
            <a:endParaRPr sz="2400" dirty="0">
              <a:latin typeface="Times New Roman"/>
              <a:cs typeface="Times New Roman"/>
            </a:endParaRPr>
          </a:p>
          <a:p>
            <a:pPr marL="622300" marR="5080" indent="-381000">
              <a:lnSpc>
                <a:spcPct val="180000"/>
              </a:lnSpc>
              <a:tabLst>
                <a:tab pos="545465" algn="l"/>
              </a:tabLst>
            </a:pPr>
            <a:r>
              <a:rPr sz="2400" b="1" dirty="0">
                <a:latin typeface="Times New Roman"/>
                <a:cs typeface="Times New Roman"/>
              </a:rPr>
              <a:t>*</a:t>
            </a:r>
            <a:r>
              <a:rPr sz="2400" spc="10" dirty="0" err="1">
                <a:latin typeface="SimSun"/>
                <a:cs typeface="SimSun"/>
              </a:rPr>
              <a:t>物质</a:t>
            </a:r>
            <a:r>
              <a:rPr sz="2400" b="1" dirty="0" err="1">
                <a:latin typeface="Times New Roman"/>
                <a:cs typeface="Times New Roman"/>
              </a:rPr>
              <a:t>-</a:t>
            </a:r>
            <a:r>
              <a:rPr sz="2400" spc="10" dirty="0" err="1">
                <a:latin typeface="SimSun"/>
                <a:cs typeface="SimSun"/>
              </a:rPr>
              <a:t>辐射等密度</a:t>
            </a:r>
            <a:r>
              <a:rPr sz="2400" spc="-5" dirty="0" err="1">
                <a:latin typeface="SimSun"/>
                <a:cs typeface="SimSun"/>
              </a:rPr>
              <a:t>（</a:t>
            </a:r>
            <a:r>
              <a:rPr sz="2400" b="1" spc="-5" dirty="0" err="1">
                <a:latin typeface="Times New Roman"/>
                <a:cs typeface="Times New Roman"/>
              </a:rPr>
              <a:t>matter-radiation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equality</a:t>
            </a:r>
            <a:r>
              <a:rPr sz="2400" dirty="0">
                <a:latin typeface="SimSun"/>
                <a:cs typeface="SimSun"/>
              </a:rPr>
              <a:t>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8360" y="2119884"/>
            <a:ext cx="3215640" cy="3023616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113B85D6-69D2-4F48-BE13-D2CCF6C990A8}"/>
              </a:ext>
            </a:extLst>
          </p:cNvPr>
          <p:cNvSpPr txBox="1"/>
          <p:nvPr/>
        </p:nvSpPr>
        <p:spPr>
          <a:xfrm>
            <a:off x="299774" y="173787"/>
            <a:ext cx="26962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5600" algn="l"/>
              </a:tabLst>
            </a:pPr>
            <a:r>
              <a:rPr lang="en-US" sz="2600" b="1" spc="10" dirty="0">
                <a:latin typeface="SimSun"/>
                <a:cs typeface="SimSun"/>
              </a:rPr>
              <a:t>4.</a:t>
            </a:r>
            <a:r>
              <a:rPr sz="2600" b="1" spc="10" dirty="0">
                <a:latin typeface="SimSun"/>
                <a:cs typeface="SimSun"/>
              </a:rPr>
              <a:t>功率谱转移函数</a:t>
            </a:r>
            <a:endParaRPr sz="2600" b="1" dirty="0">
              <a:latin typeface="SimSun"/>
              <a:cs typeface="SimSun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FF380AC-B31E-479A-826E-07BE63F20D74}"/>
              </a:ext>
            </a:extLst>
          </p:cNvPr>
          <p:cNvSpPr txBox="1"/>
          <p:nvPr/>
        </p:nvSpPr>
        <p:spPr>
          <a:xfrm>
            <a:off x="709984" y="2571750"/>
            <a:ext cx="40906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小尺度的扰动进入视界时间早如果仍然为辐射为主，扰动基本不能增长</a:t>
            </a:r>
          </a:p>
          <a:p>
            <a:endParaRPr lang="zh-CN" altLang="en-US" dirty="0"/>
          </a:p>
          <a:p>
            <a:r>
              <a:rPr lang="zh-CN" altLang="en-US" dirty="0"/>
              <a:t>大尺度的扰动在物质为主时进入视界</a:t>
            </a:r>
            <a:r>
              <a:rPr lang="en-US" altLang="zh-CN" dirty="0"/>
              <a:t>,</a:t>
            </a:r>
            <a:r>
              <a:rPr lang="zh-CN" altLang="en-US" dirty="0"/>
              <a:t>扰动随尺度因子线性增长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2849" y="156229"/>
            <a:ext cx="1269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>
              <a:spcBef>
                <a:spcPts val="95"/>
              </a:spcBef>
              <a:buSzPct val="142857"/>
              <a:tabLst>
                <a:tab pos="543560" algn="l"/>
              </a:tabLst>
            </a:pPr>
            <a:r>
              <a:rPr lang="en-US" altLang="zh-CN" sz="2800" b="1" spc="5" dirty="0">
                <a:latin typeface="SimSun"/>
                <a:cs typeface="SimSun"/>
              </a:rPr>
              <a:t>1. </a:t>
            </a:r>
            <a:r>
              <a:rPr lang="zh-CN" altLang="en-US" sz="2800" b="1" spc="5" dirty="0">
                <a:latin typeface="SimSun"/>
                <a:cs typeface="SimSun"/>
              </a:rPr>
              <a:t>概述</a:t>
            </a:r>
            <a:endParaRPr lang="zh-CN" altLang="en-US" sz="2800" b="1" dirty="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2600" y="156229"/>
            <a:ext cx="380390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000" spc="10" dirty="0"/>
              <a:t>宇宙</a:t>
            </a:r>
            <a:r>
              <a:rPr lang="zh-CN" altLang="en-US" sz="2000" spc="10" dirty="0">
                <a:solidFill>
                  <a:srgbClr val="FF0000"/>
                </a:solidFill>
              </a:rPr>
              <a:t>大尺度均匀</a:t>
            </a:r>
            <a:r>
              <a:rPr lang="zh-CN" altLang="en-US" sz="2000" spc="10" dirty="0"/>
              <a:t>（宇宙学原理）</a:t>
            </a:r>
            <a:br>
              <a:rPr lang="en-US" sz="2000" spc="10" dirty="0"/>
            </a:br>
            <a:r>
              <a:rPr lang="zh-CN" altLang="en-US" sz="2000" b="1" spc="10" dirty="0">
                <a:solidFill>
                  <a:srgbClr val="FF0000"/>
                </a:solidFill>
              </a:rPr>
              <a:t>小尺度成团</a:t>
            </a:r>
            <a:r>
              <a:rPr lang="zh-CN" altLang="en-US" sz="2000" spc="10" dirty="0"/>
              <a:t>（本章的关注所在）</a:t>
            </a:r>
            <a:endParaRPr sz="2000" spc="10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92849" y="1483747"/>
            <a:ext cx="5226050" cy="1311898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431800" indent="-342900">
              <a:lnSpc>
                <a:spcPct val="100000"/>
              </a:lnSpc>
              <a:spcBef>
                <a:spcPts val="365"/>
              </a:spcBef>
              <a:buFont typeface="Arial" panose="020B0604020202020204" pitchFamily="34" charset="0"/>
              <a:buChar char="•"/>
            </a:pPr>
            <a:r>
              <a:rPr lang="zh-CN" altLang="en-US" sz="2000" spc="10" dirty="0"/>
              <a:t>宇宙间充满各种尺度的结</a:t>
            </a:r>
            <a:r>
              <a:rPr lang="zh-CN" altLang="en-US" sz="2000" dirty="0"/>
              <a:t>构</a:t>
            </a:r>
          </a:p>
          <a:p>
            <a:pPr marL="63500">
              <a:lnSpc>
                <a:spcPct val="100000"/>
              </a:lnSpc>
              <a:spcBef>
                <a:spcPts val="120"/>
              </a:spcBef>
              <a:tabLst>
                <a:tab pos="913765" algn="l"/>
              </a:tabLst>
            </a:pPr>
            <a:r>
              <a:rPr lang="zh-CN" altLang="en-US" sz="2000" spc="10" dirty="0"/>
              <a:t>星</a:t>
            </a:r>
            <a:r>
              <a:rPr lang="zh-CN" altLang="en-US" sz="2000" spc="15" dirty="0"/>
              <a:t>系</a:t>
            </a:r>
            <a:r>
              <a:rPr lang="en-US" altLang="zh-CN" sz="2000" b="1" dirty="0">
                <a:latin typeface="Times New Roman"/>
                <a:cs typeface="Times New Roman"/>
              </a:rPr>
              <a:t>:	~100kpc,</a:t>
            </a:r>
            <a:r>
              <a:rPr lang="en-US" altLang="zh-CN" sz="2000" b="1" spc="-40" dirty="0">
                <a:latin typeface="Times New Roman"/>
                <a:cs typeface="Times New Roman"/>
              </a:rPr>
              <a:t> </a:t>
            </a:r>
            <a:r>
              <a:rPr lang="en-US" altLang="zh-CN" sz="2000" b="1" spc="-5" dirty="0">
                <a:latin typeface="Times New Roman"/>
                <a:cs typeface="Times New Roman"/>
              </a:rPr>
              <a:t>~10</a:t>
            </a:r>
            <a:r>
              <a:rPr lang="en-US" altLang="zh-CN" sz="1950" b="1" spc="-7" baseline="25641" dirty="0">
                <a:latin typeface="Times New Roman"/>
                <a:cs typeface="Times New Roman"/>
              </a:rPr>
              <a:t>11</a:t>
            </a:r>
            <a:r>
              <a:rPr lang="en-US" altLang="zh-CN" sz="1950" b="1" spc="202" baseline="25641" dirty="0">
                <a:latin typeface="Times New Roman"/>
                <a:cs typeface="Times New Roman"/>
              </a:rPr>
              <a:t> </a:t>
            </a:r>
            <a:r>
              <a:rPr lang="en-US" altLang="zh-CN" sz="2000" b="1" dirty="0">
                <a:latin typeface="Times New Roman"/>
                <a:cs typeface="Times New Roman"/>
              </a:rPr>
              <a:t>stars,</a:t>
            </a:r>
            <a:r>
              <a:rPr lang="en-US" altLang="zh-CN" sz="2000" b="1" spc="465" dirty="0">
                <a:latin typeface="Times New Roman"/>
                <a:cs typeface="Times New Roman"/>
              </a:rPr>
              <a:t> </a:t>
            </a:r>
            <a:r>
              <a:rPr lang="en-US" altLang="zh-CN" sz="2000" b="1" spc="5" dirty="0">
                <a:latin typeface="Times New Roman"/>
                <a:cs typeface="Times New Roman"/>
              </a:rPr>
              <a:t>M~10</a:t>
            </a:r>
            <a:r>
              <a:rPr lang="en-US" altLang="zh-CN" sz="1950" b="1" spc="7" baseline="25641" dirty="0">
                <a:latin typeface="Times New Roman"/>
                <a:cs typeface="Times New Roman"/>
              </a:rPr>
              <a:t>12</a:t>
            </a:r>
            <a:r>
              <a:rPr lang="en-US" altLang="zh-CN" sz="2000" b="1" spc="5" dirty="0">
                <a:latin typeface="Times New Roman"/>
                <a:cs typeface="Times New Roman"/>
              </a:rPr>
              <a:t>M</a:t>
            </a:r>
            <a:r>
              <a:rPr lang="en-US" altLang="zh-CN" sz="1950" b="1" spc="7" baseline="-21367" dirty="0">
                <a:latin typeface="Times New Roman"/>
                <a:cs typeface="Times New Roman"/>
              </a:rPr>
              <a:t>sun</a:t>
            </a:r>
            <a:endParaRPr lang="en-US" altLang="zh-CN" sz="1950" baseline="-21367" dirty="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</a:pPr>
            <a:r>
              <a:rPr lang="zh-CN" altLang="en-US" sz="2000" spc="10" dirty="0"/>
              <a:t>星系</a:t>
            </a:r>
            <a:r>
              <a:rPr lang="zh-CN" altLang="en-US" sz="2000" dirty="0"/>
              <a:t>团</a:t>
            </a:r>
            <a:r>
              <a:rPr lang="zh-CN" altLang="en-US" sz="2000" spc="-495" dirty="0"/>
              <a:t> </a:t>
            </a:r>
            <a:r>
              <a:rPr lang="en-US" altLang="zh-CN" sz="2000" b="1" dirty="0">
                <a:latin typeface="Times New Roman"/>
                <a:cs typeface="Times New Roman"/>
              </a:rPr>
              <a:t>:</a:t>
            </a:r>
            <a:r>
              <a:rPr lang="zh-CN" altLang="en-US" sz="2000" b="1" spc="5" dirty="0">
                <a:latin typeface="Times New Roman"/>
                <a:cs typeface="Times New Roman"/>
              </a:rPr>
              <a:t> </a:t>
            </a:r>
            <a:r>
              <a:rPr lang="en-US" altLang="zh-CN" sz="2000" b="1" dirty="0">
                <a:latin typeface="Times New Roman"/>
                <a:cs typeface="Times New Roman"/>
              </a:rPr>
              <a:t>~</a:t>
            </a:r>
            <a:r>
              <a:rPr lang="en-US" altLang="zh-CN" sz="2000" b="1" dirty="0" err="1">
                <a:latin typeface="Times New Roman"/>
                <a:cs typeface="Times New Roman"/>
              </a:rPr>
              <a:t>Mpc</a:t>
            </a:r>
            <a:r>
              <a:rPr lang="en-US" altLang="zh-CN" sz="2000" b="1" dirty="0">
                <a:latin typeface="Times New Roman"/>
                <a:cs typeface="Times New Roman"/>
              </a:rPr>
              <a:t>,</a:t>
            </a:r>
            <a:r>
              <a:rPr lang="en-US" altLang="zh-CN" sz="2000" b="1" spc="-10" dirty="0">
                <a:latin typeface="Times New Roman"/>
                <a:cs typeface="Times New Roman"/>
              </a:rPr>
              <a:t> </a:t>
            </a:r>
            <a:r>
              <a:rPr lang="en-US" altLang="zh-CN" sz="2000" b="1" spc="5" dirty="0">
                <a:latin typeface="Times New Roman"/>
                <a:cs typeface="Times New Roman"/>
              </a:rPr>
              <a:t>~10</a:t>
            </a:r>
            <a:r>
              <a:rPr lang="en-US" altLang="zh-CN" sz="1950" b="1" spc="7" baseline="25641" dirty="0">
                <a:latin typeface="Times New Roman"/>
                <a:cs typeface="Times New Roman"/>
              </a:rPr>
              <a:t>2</a:t>
            </a:r>
            <a:r>
              <a:rPr lang="en-US" altLang="zh-CN" sz="2000" b="1" spc="5" dirty="0">
                <a:latin typeface="Times New Roman"/>
                <a:cs typeface="Times New Roman"/>
              </a:rPr>
              <a:t>-10</a:t>
            </a:r>
            <a:r>
              <a:rPr lang="en-US" altLang="zh-CN" sz="1950" b="1" spc="7" baseline="25641" dirty="0">
                <a:latin typeface="Times New Roman"/>
                <a:cs typeface="Times New Roman"/>
              </a:rPr>
              <a:t>3</a:t>
            </a:r>
            <a:r>
              <a:rPr lang="en-US" altLang="zh-CN" sz="1950" b="1" spc="202" baseline="25641" dirty="0">
                <a:latin typeface="Times New Roman"/>
                <a:cs typeface="Times New Roman"/>
              </a:rPr>
              <a:t> </a:t>
            </a:r>
            <a:r>
              <a:rPr lang="en-US" altLang="zh-CN" sz="2000" b="1" spc="-5" dirty="0">
                <a:latin typeface="Times New Roman"/>
                <a:cs typeface="Times New Roman"/>
              </a:rPr>
              <a:t>galaxies,</a:t>
            </a:r>
            <a:r>
              <a:rPr lang="en-US" altLang="zh-CN" sz="2000" b="1" spc="480" dirty="0">
                <a:latin typeface="Times New Roman"/>
                <a:cs typeface="Times New Roman"/>
              </a:rPr>
              <a:t> </a:t>
            </a:r>
            <a:r>
              <a:rPr lang="en-US" altLang="zh-CN" sz="2000" b="1" spc="5" dirty="0">
                <a:latin typeface="Times New Roman"/>
                <a:cs typeface="Times New Roman"/>
              </a:rPr>
              <a:t>M~10</a:t>
            </a:r>
            <a:r>
              <a:rPr lang="en-US" altLang="zh-CN" sz="1950" b="1" spc="7" baseline="25641" dirty="0">
                <a:latin typeface="Times New Roman"/>
                <a:cs typeface="Times New Roman"/>
              </a:rPr>
              <a:t>14</a:t>
            </a:r>
            <a:r>
              <a:rPr lang="en-US" altLang="zh-CN" sz="2000" b="1" spc="5" dirty="0">
                <a:latin typeface="Times New Roman"/>
                <a:cs typeface="Times New Roman"/>
              </a:rPr>
              <a:t>M</a:t>
            </a:r>
            <a:r>
              <a:rPr lang="en-US" altLang="zh-CN" sz="1950" b="1" spc="7" baseline="-21367" dirty="0">
                <a:latin typeface="Times New Roman"/>
                <a:cs typeface="Times New Roman"/>
              </a:rPr>
              <a:t>sun</a:t>
            </a:r>
            <a:endParaRPr lang="en-US" altLang="zh-CN" sz="1950" baseline="-21367" dirty="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lang="zh-CN" altLang="en-US" sz="2000" spc="10" dirty="0"/>
              <a:t>星系空间分布</a:t>
            </a:r>
            <a:r>
              <a:rPr lang="en-US" altLang="zh-CN" sz="2000" b="1" dirty="0">
                <a:latin typeface="Times New Roman"/>
                <a:cs typeface="Times New Roman"/>
              </a:rPr>
              <a:t>:</a:t>
            </a:r>
            <a:r>
              <a:rPr lang="zh-CN" altLang="en-US" sz="2000" b="1" spc="-65" dirty="0">
                <a:latin typeface="Times New Roman"/>
                <a:cs typeface="Times New Roman"/>
              </a:rPr>
              <a:t> </a:t>
            </a:r>
            <a:r>
              <a:rPr lang="zh-CN" altLang="en-US" sz="2000" spc="10" dirty="0"/>
              <a:t>网状结构、空洞</a:t>
            </a:r>
            <a:r>
              <a:rPr lang="zh-CN" altLang="en-US" sz="2000" dirty="0"/>
              <a:t>：</a:t>
            </a:r>
            <a:r>
              <a:rPr lang="en-US" altLang="zh-CN" sz="2000" b="1" dirty="0">
                <a:latin typeface="Times New Roman"/>
                <a:cs typeface="Times New Roman"/>
              </a:rPr>
              <a:t>~50-100Mpc</a:t>
            </a:r>
            <a:endParaRPr lang="en-US" altLang="zh-CN" sz="2000" dirty="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0991" y="0"/>
            <a:ext cx="2953512" cy="29535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7532" y="3003804"/>
            <a:ext cx="2022348" cy="20375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48071" y="3046474"/>
            <a:ext cx="3672839" cy="2004060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EEF35D31-E132-4468-BF71-70F457848A80}"/>
              </a:ext>
            </a:extLst>
          </p:cNvPr>
          <p:cNvSpPr txBox="1">
            <a:spLocks/>
          </p:cNvSpPr>
          <p:nvPr/>
        </p:nvSpPr>
        <p:spPr>
          <a:xfrm>
            <a:off x="236855" y="1068945"/>
            <a:ext cx="5226049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SimSun"/>
                <a:ea typeface="+mj-ea"/>
                <a:cs typeface="SimSun"/>
              </a:defRPr>
            </a:lvl1pPr>
          </a:lstStyle>
          <a:p>
            <a:pPr marL="323850" indent="-285750"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zh-CN" altLang="en-US" sz="2000" kern="0" spc="5" dirty="0"/>
              <a:t>宇宙演化到</a:t>
            </a:r>
            <a:r>
              <a:rPr lang="zh-CN" altLang="en-US" sz="2000" kern="0" spc="-5" dirty="0"/>
              <a:t>约</a:t>
            </a:r>
            <a:r>
              <a:rPr lang="zh-CN" altLang="en-US" sz="2000" kern="0" spc="-655" dirty="0"/>
              <a:t> </a:t>
            </a:r>
            <a:r>
              <a:rPr lang="en-US" altLang="zh-CN" sz="2000" b="1" kern="0" dirty="0">
                <a:latin typeface="Times New Roman"/>
                <a:cs typeface="Times New Roman"/>
              </a:rPr>
              <a:t>10</a:t>
            </a:r>
            <a:r>
              <a:rPr lang="en-US" altLang="zh-CN" sz="2000" b="1" kern="0" spc="15" baseline="25525" dirty="0">
                <a:latin typeface="Times New Roman"/>
                <a:cs typeface="Times New Roman"/>
              </a:rPr>
              <a:t>8</a:t>
            </a:r>
            <a:r>
              <a:rPr lang="zh-CN" altLang="en-US" sz="2000" b="1" kern="0" spc="-7" baseline="25525" dirty="0">
                <a:latin typeface="Times New Roman"/>
                <a:cs typeface="Times New Roman"/>
              </a:rPr>
              <a:t> </a:t>
            </a:r>
            <a:r>
              <a:rPr lang="zh-CN" altLang="en-US" sz="2000" kern="0" spc="5" dirty="0"/>
              <a:t>年，第一代结构开始形成</a:t>
            </a:r>
            <a:endParaRPr lang="zh-CN" altLang="en-US" sz="2000" kern="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417" y="222250"/>
            <a:ext cx="6724650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*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SimSun"/>
                <a:cs typeface="SimSun"/>
              </a:rPr>
              <a:t>重子物质成分</a:t>
            </a:r>
            <a:endParaRPr sz="2400" dirty="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200" dirty="0">
              <a:latin typeface="SimSun"/>
              <a:cs typeface="SimSun"/>
            </a:endParaRPr>
          </a:p>
          <a:p>
            <a:pPr marL="393065">
              <a:lnSpc>
                <a:spcPct val="100000"/>
              </a:lnSpc>
            </a:pPr>
            <a:r>
              <a:rPr sz="2400" spc="5" dirty="0">
                <a:latin typeface="SimSun"/>
                <a:cs typeface="SimSun"/>
              </a:rPr>
              <a:t>宇宙中性化及光子退耦之前，光压效应</a:t>
            </a:r>
            <a:endParaRPr sz="2400" dirty="0">
              <a:latin typeface="SimSun"/>
              <a:cs typeface="SimSun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</a:pPr>
            <a:r>
              <a:rPr sz="2400" spc="10" dirty="0">
                <a:latin typeface="SimSun"/>
                <a:cs typeface="SimSun"/>
              </a:rPr>
              <a:t>使得重子成分中的扰动不能增</a:t>
            </a:r>
            <a:r>
              <a:rPr sz="2400" spc="15" dirty="0">
                <a:latin typeface="SimSun"/>
                <a:cs typeface="SimSun"/>
              </a:rPr>
              <a:t>长</a:t>
            </a:r>
            <a:r>
              <a:rPr sz="2400" b="1" dirty="0">
                <a:latin typeface="Times New Roman"/>
                <a:cs typeface="Times New Roman"/>
              </a:rPr>
              <a:t>-</a:t>
            </a:r>
            <a:r>
              <a:rPr sz="2400" b="1" spc="5" dirty="0">
                <a:latin typeface="Times New Roman"/>
                <a:cs typeface="Times New Roman"/>
              </a:rPr>
              <a:t>-</a:t>
            </a:r>
            <a:r>
              <a:rPr sz="2400" spc="10" dirty="0">
                <a:latin typeface="SimSun"/>
                <a:cs typeface="SimSun"/>
              </a:rPr>
              <a:t>〉震荡</a:t>
            </a:r>
            <a:endParaRPr sz="2400" dirty="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200" dirty="0">
              <a:latin typeface="SimSun"/>
              <a:cs typeface="SimSun"/>
            </a:endParaRPr>
          </a:p>
          <a:p>
            <a:pPr marR="886460" algn="r">
              <a:lnSpc>
                <a:spcPct val="100000"/>
              </a:lnSpc>
            </a:pPr>
            <a:r>
              <a:rPr sz="2400" spc="10" dirty="0">
                <a:latin typeface="SimSun"/>
                <a:cs typeface="SimSun"/>
              </a:rPr>
              <a:t>小尺度</a:t>
            </a:r>
            <a:r>
              <a:rPr sz="2400" dirty="0">
                <a:latin typeface="SimSun"/>
                <a:cs typeface="SimSun"/>
              </a:rPr>
              <a:t>：</a:t>
            </a:r>
            <a:r>
              <a:rPr sz="2400" b="1" dirty="0">
                <a:latin typeface="Times New Roman"/>
                <a:cs typeface="Times New Roman"/>
              </a:rPr>
              <a:t>Silk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damping: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photon</a:t>
            </a:r>
            <a:r>
              <a:rPr sz="2400" b="1" dirty="0">
                <a:latin typeface="Times New Roman"/>
                <a:cs typeface="Times New Roman"/>
              </a:rPr>
              <a:t> diffusion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93065" algn="l"/>
              </a:tabLst>
            </a:pPr>
            <a:r>
              <a:rPr sz="2400" b="1" dirty="0">
                <a:latin typeface="Times New Roman"/>
                <a:cs typeface="Times New Roman"/>
              </a:rPr>
              <a:t>*	</a:t>
            </a:r>
            <a:r>
              <a:rPr sz="2400" spc="5" dirty="0">
                <a:latin typeface="SimSun"/>
                <a:cs typeface="SimSun"/>
              </a:rPr>
              <a:t>暗物质性质</a:t>
            </a:r>
            <a:endParaRPr sz="2400" dirty="0">
              <a:latin typeface="SimSun"/>
              <a:cs typeface="SimSun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</a:pPr>
            <a:r>
              <a:rPr sz="2400" spc="10" dirty="0">
                <a:latin typeface="SimSun"/>
                <a:cs typeface="SimSun"/>
              </a:rPr>
              <a:t>热暗物质</a:t>
            </a:r>
            <a:r>
              <a:rPr sz="2400" dirty="0">
                <a:latin typeface="SimSun"/>
                <a:cs typeface="SimSun"/>
              </a:rPr>
              <a:t>：</a:t>
            </a:r>
            <a:r>
              <a:rPr sz="2400" spc="-590" dirty="0">
                <a:latin typeface="SimSun"/>
                <a:cs typeface="SimSun"/>
              </a:rPr>
              <a:t> </a:t>
            </a:r>
            <a:r>
              <a:rPr sz="2400" spc="10" dirty="0">
                <a:latin typeface="SimSun"/>
                <a:cs typeface="SimSun"/>
              </a:rPr>
              <a:t>退耦时为相对论粒子，如中微子</a:t>
            </a:r>
            <a:endParaRPr sz="2400" dirty="0">
              <a:latin typeface="SimSun"/>
              <a:cs typeface="SimSun"/>
            </a:endParaRPr>
          </a:p>
          <a:p>
            <a:pPr marR="829310" algn="r">
              <a:lnSpc>
                <a:spcPct val="100000"/>
              </a:lnSpc>
            </a:pPr>
            <a:r>
              <a:rPr sz="2400" b="1" spc="-10" dirty="0">
                <a:latin typeface="Times New Roman"/>
                <a:cs typeface="Times New Roman"/>
              </a:rPr>
              <a:t>free-streaming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SimSun"/>
                <a:cs typeface="SimSun"/>
              </a:rPr>
              <a:t>抹平小尺度扰动</a:t>
            </a:r>
            <a:endParaRPr sz="2400" dirty="0">
              <a:latin typeface="SimSun"/>
              <a:cs typeface="SimSun"/>
            </a:endParaRPr>
          </a:p>
          <a:p>
            <a:pPr marL="469265">
              <a:lnSpc>
                <a:spcPct val="100000"/>
              </a:lnSpc>
            </a:pPr>
            <a:r>
              <a:rPr sz="2400" spc="5" dirty="0">
                <a:latin typeface="SimSun"/>
                <a:cs typeface="SimSun"/>
              </a:rPr>
              <a:t>冷暗物质：非相对论</a:t>
            </a:r>
            <a:r>
              <a:rPr sz="2400" spc="-10" dirty="0">
                <a:latin typeface="SimSun"/>
                <a:cs typeface="SimSun"/>
              </a:rPr>
              <a:t>，</a:t>
            </a:r>
            <a:r>
              <a:rPr sz="2400" b="1" spc="-10" dirty="0">
                <a:latin typeface="Times New Roman"/>
                <a:cs typeface="Times New Roman"/>
              </a:rPr>
              <a:t>free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streaming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SimSun"/>
                <a:cs typeface="SimSun"/>
              </a:rPr>
              <a:t>可以忽略</a:t>
            </a:r>
            <a:endParaRPr sz="2400" dirty="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8956" y="357632"/>
            <a:ext cx="26835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10" dirty="0"/>
              <a:t>扰动功率谱取决于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898956" y="1090371"/>
            <a:ext cx="3541395" cy="693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630"/>
              </a:lnSpc>
              <a:spcBef>
                <a:spcPts val="95"/>
              </a:spcBef>
            </a:pPr>
            <a:r>
              <a:rPr sz="2200" b="1" spc="-5" dirty="0">
                <a:latin typeface="Times New Roman"/>
                <a:cs typeface="Times New Roman"/>
              </a:rPr>
              <a:t>*</a:t>
            </a:r>
            <a:r>
              <a:rPr sz="2200" b="1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imSun"/>
                <a:cs typeface="SimSun"/>
              </a:rPr>
              <a:t>初始扰动的物理性质</a:t>
            </a:r>
          </a:p>
          <a:p>
            <a:pPr marL="222885">
              <a:lnSpc>
                <a:spcPts val="2630"/>
              </a:lnSpc>
            </a:pPr>
            <a:r>
              <a:rPr sz="2200" spc="-5" dirty="0">
                <a:latin typeface="Times New Roman"/>
                <a:cs typeface="Times New Roman"/>
              </a:rPr>
              <a:t>e.g.,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adiabatic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or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isocurvature</a:t>
            </a: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8956" y="2096465"/>
            <a:ext cx="4939030" cy="693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630"/>
              </a:lnSpc>
              <a:spcBef>
                <a:spcPts val="95"/>
              </a:spcBef>
            </a:pPr>
            <a:r>
              <a:rPr sz="2200" spc="-5" dirty="0">
                <a:latin typeface="Times New Roman"/>
                <a:cs typeface="Times New Roman"/>
              </a:rPr>
              <a:t>*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SimSun"/>
                <a:cs typeface="SimSun"/>
              </a:rPr>
              <a:t>宇宙中的物质多少</a:t>
            </a:r>
            <a:endParaRPr sz="2200" dirty="0">
              <a:latin typeface="SimSun"/>
              <a:cs typeface="SimSun"/>
            </a:endParaRPr>
          </a:p>
          <a:p>
            <a:pPr marL="222885">
              <a:lnSpc>
                <a:spcPts val="2630"/>
              </a:lnSpc>
            </a:pPr>
            <a:r>
              <a:rPr sz="2200" spc="-10" dirty="0">
                <a:latin typeface="Times New Roman"/>
                <a:cs typeface="Times New Roman"/>
              </a:rPr>
              <a:t>matter-radiation</a:t>
            </a:r>
            <a:r>
              <a:rPr sz="2200" spc="35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Times New Roman"/>
                <a:cs typeface="Times New Roman"/>
              </a:rPr>
              <a:t>equality,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shape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parameter</a:t>
            </a: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8956" y="3102990"/>
            <a:ext cx="4460240" cy="1028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630"/>
              </a:lnSpc>
              <a:spcBef>
                <a:spcPts val="95"/>
              </a:spcBef>
              <a:tabLst>
                <a:tab pos="292735" algn="l"/>
              </a:tabLst>
            </a:pPr>
            <a:r>
              <a:rPr sz="2200" spc="-5" dirty="0">
                <a:latin typeface="Times New Roman"/>
                <a:cs typeface="Times New Roman"/>
              </a:rPr>
              <a:t>*	</a:t>
            </a:r>
            <a:r>
              <a:rPr sz="2200" spc="-5" dirty="0">
                <a:latin typeface="SimSun"/>
                <a:cs typeface="SimSun"/>
              </a:rPr>
              <a:t>宇宙中的物质组成</a:t>
            </a:r>
            <a:endParaRPr sz="2200" dirty="0">
              <a:latin typeface="SimSun"/>
              <a:cs typeface="SimSun"/>
            </a:endParaRPr>
          </a:p>
          <a:p>
            <a:pPr marL="222885" marR="5080">
              <a:lnSpc>
                <a:spcPts val="2640"/>
              </a:lnSpc>
              <a:spcBef>
                <a:spcPts val="75"/>
              </a:spcBef>
            </a:pPr>
            <a:r>
              <a:rPr sz="2200" spc="-5" dirty="0">
                <a:latin typeface="Times New Roman"/>
                <a:cs typeface="Times New Roman"/>
              </a:rPr>
              <a:t>cold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dark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matter,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warm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dark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matter, 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hot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dark </a:t>
            </a:r>
            <a:r>
              <a:rPr sz="2200" spc="-20" dirty="0">
                <a:latin typeface="Times New Roman"/>
                <a:cs typeface="Times New Roman"/>
              </a:rPr>
              <a:t>matter,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baryonic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matter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……</a:t>
            </a: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00315" y="2522211"/>
            <a:ext cx="1090930" cy="2959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750" spc="420" dirty="0">
                <a:latin typeface="Symbol"/>
                <a:cs typeface="Symbol"/>
              </a:rPr>
              <a:t></a:t>
            </a:r>
            <a:r>
              <a:rPr sz="1750" spc="-70" dirty="0">
                <a:latin typeface="Times New Roman"/>
                <a:cs typeface="Times New Roman"/>
              </a:rPr>
              <a:t> </a:t>
            </a:r>
            <a:r>
              <a:rPr sz="1750" spc="385" dirty="0">
                <a:latin typeface="Symbol"/>
                <a:cs typeface="Symbol"/>
              </a:rPr>
              <a:t></a:t>
            </a:r>
            <a:r>
              <a:rPr sz="1750" spc="-30" dirty="0">
                <a:latin typeface="Times New Roman"/>
                <a:cs typeface="Times New Roman"/>
              </a:rPr>
              <a:t> </a:t>
            </a:r>
            <a:r>
              <a:rPr sz="1750" spc="455" dirty="0">
                <a:latin typeface="Symbol"/>
                <a:cs typeface="Symbol"/>
              </a:rPr>
              <a:t></a:t>
            </a:r>
            <a:r>
              <a:rPr sz="1500" i="1" spc="682" baseline="-25000" dirty="0">
                <a:latin typeface="Times New Roman"/>
                <a:cs typeface="Times New Roman"/>
              </a:rPr>
              <a:t>m</a:t>
            </a:r>
            <a:r>
              <a:rPr sz="1750" i="1" spc="455" dirty="0">
                <a:latin typeface="Times New Roman"/>
                <a:cs typeface="Times New Roman"/>
              </a:rPr>
              <a:t>h</a:t>
            </a:r>
            <a:endParaRPr sz="17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2609" y="234194"/>
            <a:ext cx="6841958" cy="437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02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3349" y="91444"/>
            <a:ext cx="6308431" cy="476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06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627" y="464819"/>
            <a:ext cx="7605316" cy="307389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166" y="3638550"/>
            <a:ext cx="7418794" cy="98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99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4994" y="181482"/>
            <a:ext cx="42513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b="1" spc="-5" dirty="0">
                <a:latin typeface="Times New Roman"/>
                <a:cs typeface="Times New Roman"/>
              </a:rPr>
              <a:t>原初功率谱</a:t>
            </a:r>
            <a:endParaRPr b="1" spc="-5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4160" y="1611249"/>
            <a:ext cx="1382640" cy="2307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4721" y="819427"/>
            <a:ext cx="8474558" cy="220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82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mass </a:t>
            </a:r>
            <a:r>
              <a:rPr sz="1800" dirty="0">
                <a:latin typeface="Times New Roman"/>
                <a:cs typeface="Times New Roman"/>
              </a:rPr>
              <a:t>power spectrum depends on the initial spectrum of inhomogeneities. In </a:t>
            </a:r>
            <a:r>
              <a:rPr sz="1800" spc="-5" dirty="0">
                <a:latin typeface="Times New Roman"/>
                <a:cs typeface="Times New Roman"/>
              </a:rPr>
              <a:t>most </a:t>
            </a:r>
            <a:r>
              <a:rPr sz="1800" dirty="0">
                <a:latin typeface="Times New Roman"/>
                <a:cs typeface="Times New Roman"/>
              </a:rPr>
              <a:t> theories of cosmological </a:t>
            </a:r>
            <a:r>
              <a:rPr sz="1800" spc="-5" dirty="0">
                <a:latin typeface="Times New Roman"/>
                <a:cs typeface="Times New Roman"/>
              </a:rPr>
              <a:t>structure formation, </a:t>
            </a:r>
            <a:r>
              <a:rPr sz="1800" dirty="0">
                <a:latin typeface="Times New Roman"/>
                <a:cs typeface="Times New Roman"/>
              </a:rPr>
              <a:t>there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initial primordial density fluctuation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specified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 a </a:t>
            </a:r>
            <a:r>
              <a:rPr sz="1800" spc="-5" dirty="0">
                <a:latin typeface="Times New Roman"/>
                <a:cs typeface="Times New Roman"/>
              </a:rPr>
              <a:t>power-law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form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0" dirty="0">
                <a:latin typeface="Times New Roman"/>
                <a:cs typeface="Times New Roman"/>
              </a:rPr>
              <a:t> most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versions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inflationary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universe,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index 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very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close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which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called</a:t>
            </a: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scale-invariant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(</a:t>
            </a:r>
            <a:r>
              <a:rPr sz="1800" dirty="0">
                <a:latin typeface="SimSun"/>
                <a:cs typeface="SimSun"/>
              </a:rPr>
              <a:t>标度不变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Harrison-Zel'dovich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spectrum.</a:t>
            </a:r>
          </a:p>
          <a:p>
            <a:pPr marL="45720">
              <a:lnSpc>
                <a:spcPct val="100000"/>
              </a:lnSpc>
              <a:spcBef>
                <a:spcPts val="1395"/>
              </a:spcBef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Another</a:t>
            </a:r>
            <a:r>
              <a:rPr sz="1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spectrum</a:t>
            </a:r>
            <a:r>
              <a:rPr sz="1800" spc="-5" dirty="0">
                <a:latin typeface="Times New Roman"/>
                <a:cs typeface="Times New Roman"/>
              </a:rPr>
              <a:t> with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running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index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(RSI)</a:t>
            </a:r>
          </a:p>
        </p:txBody>
      </p:sp>
      <p:pic>
        <p:nvPicPr>
          <p:cNvPr id="5" name="object 5"/>
          <p:cNvPicPr/>
          <p:nvPr/>
        </p:nvPicPr>
        <p:blipFill rotWithShape="1">
          <a:blip r:embed="rId3" cstate="print"/>
          <a:srcRect t="7919"/>
          <a:stretch/>
        </p:blipFill>
        <p:spPr>
          <a:xfrm>
            <a:off x="1476383" y="3332316"/>
            <a:ext cx="2274960" cy="2577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8357" y="3762771"/>
            <a:ext cx="3203137" cy="51333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4721" y="4448817"/>
            <a:ext cx="4800841" cy="2084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92658" y="3177472"/>
            <a:ext cx="3203138" cy="17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43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4589" y="965714"/>
            <a:ext cx="5610563" cy="299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81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4764" y="123442"/>
            <a:ext cx="5685967" cy="494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38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1441" y="376467"/>
            <a:ext cx="6385154" cy="417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20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6251" y="1028717"/>
            <a:ext cx="6141925" cy="192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10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821170" y="57150"/>
            <a:ext cx="2170430" cy="1452880"/>
            <a:chOff x="6295644" y="2513076"/>
            <a:chExt cx="2170430" cy="1452880"/>
          </a:xfrm>
        </p:grpSpPr>
        <p:sp>
          <p:nvSpPr>
            <p:cNvPr id="4" name="object 4"/>
            <p:cNvSpPr/>
            <p:nvPr/>
          </p:nvSpPr>
          <p:spPr>
            <a:xfrm>
              <a:off x="6371844" y="2517648"/>
              <a:ext cx="2089785" cy="1443355"/>
            </a:xfrm>
            <a:custGeom>
              <a:avLst/>
              <a:gdLst/>
              <a:ahLst/>
              <a:cxnLst/>
              <a:rect l="l" t="t" r="r" b="b"/>
              <a:pathLst>
                <a:path w="2089784" h="1443354">
                  <a:moveTo>
                    <a:pt x="1044701" y="0"/>
                  </a:moveTo>
                  <a:lnTo>
                    <a:pt x="987383" y="1067"/>
                  </a:lnTo>
                  <a:lnTo>
                    <a:pt x="930872" y="4234"/>
                  </a:lnTo>
                  <a:lnTo>
                    <a:pt x="875248" y="9444"/>
                  </a:lnTo>
                  <a:lnTo>
                    <a:pt x="820592" y="16644"/>
                  </a:lnTo>
                  <a:lnTo>
                    <a:pt x="766982" y="25777"/>
                  </a:lnTo>
                  <a:lnTo>
                    <a:pt x="714499" y="36789"/>
                  </a:lnTo>
                  <a:lnTo>
                    <a:pt x="663223" y="49624"/>
                  </a:lnTo>
                  <a:lnTo>
                    <a:pt x="613232" y="64229"/>
                  </a:lnTo>
                  <a:lnTo>
                    <a:pt x="564606" y="80547"/>
                  </a:lnTo>
                  <a:lnTo>
                    <a:pt x="517426" y="98523"/>
                  </a:lnTo>
                  <a:lnTo>
                    <a:pt x="471770" y="118103"/>
                  </a:lnTo>
                  <a:lnTo>
                    <a:pt x="427719" y="139232"/>
                  </a:lnTo>
                  <a:lnTo>
                    <a:pt x="385352" y="161854"/>
                  </a:lnTo>
                  <a:lnTo>
                    <a:pt x="344750" y="185915"/>
                  </a:lnTo>
                  <a:lnTo>
                    <a:pt x="305990" y="211359"/>
                  </a:lnTo>
                  <a:lnTo>
                    <a:pt x="269154" y="238132"/>
                  </a:lnTo>
                  <a:lnTo>
                    <a:pt x="234321" y="266178"/>
                  </a:lnTo>
                  <a:lnTo>
                    <a:pt x="201570" y="295442"/>
                  </a:lnTo>
                  <a:lnTo>
                    <a:pt x="170981" y="325870"/>
                  </a:lnTo>
                  <a:lnTo>
                    <a:pt x="142635" y="357406"/>
                  </a:lnTo>
                  <a:lnTo>
                    <a:pt x="116610" y="389995"/>
                  </a:lnTo>
                  <a:lnTo>
                    <a:pt x="92986" y="423582"/>
                  </a:lnTo>
                  <a:lnTo>
                    <a:pt x="71843" y="458113"/>
                  </a:lnTo>
                  <a:lnTo>
                    <a:pt x="53260" y="493532"/>
                  </a:lnTo>
                  <a:lnTo>
                    <a:pt x="37318" y="529784"/>
                  </a:lnTo>
                  <a:lnTo>
                    <a:pt x="24096" y="566813"/>
                  </a:lnTo>
                  <a:lnTo>
                    <a:pt x="13673" y="604566"/>
                  </a:lnTo>
                  <a:lnTo>
                    <a:pt x="6130" y="642988"/>
                  </a:lnTo>
                  <a:lnTo>
                    <a:pt x="1545" y="682022"/>
                  </a:lnTo>
                  <a:lnTo>
                    <a:pt x="0" y="721613"/>
                  </a:lnTo>
                  <a:lnTo>
                    <a:pt x="1545" y="761205"/>
                  </a:lnTo>
                  <a:lnTo>
                    <a:pt x="6130" y="800239"/>
                  </a:lnTo>
                  <a:lnTo>
                    <a:pt x="13673" y="838661"/>
                  </a:lnTo>
                  <a:lnTo>
                    <a:pt x="24096" y="876414"/>
                  </a:lnTo>
                  <a:lnTo>
                    <a:pt x="37318" y="913443"/>
                  </a:lnTo>
                  <a:lnTo>
                    <a:pt x="53260" y="949695"/>
                  </a:lnTo>
                  <a:lnTo>
                    <a:pt x="71843" y="985114"/>
                  </a:lnTo>
                  <a:lnTo>
                    <a:pt x="92986" y="1019645"/>
                  </a:lnTo>
                  <a:lnTo>
                    <a:pt x="116610" y="1053232"/>
                  </a:lnTo>
                  <a:lnTo>
                    <a:pt x="142635" y="1085821"/>
                  </a:lnTo>
                  <a:lnTo>
                    <a:pt x="170981" y="1117357"/>
                  </a:lnTo>
                  <a:lnTo>
                    <a:pt x="201570" y="1147785"/>
                  </a:lnTo>
                  <a:lnTo>
                    <a:pt x="234321" y="1177049"/>
                  </a:lnTo>
                  <a:lnTo>
                    <a:pt x="269154" y="1205095"/>
                  </a:lnTo>
                  <a:lnTo>
                    <a:pt x="305990" y="1231868"/>
                  </a:lnTo>
                  <a:lnTo>
                    <a:pt x="344750" y="1257312"/>
                  </a:lnTo>
                  <a:lnTo>
                    <a:pt x="385352" y="1281373"/>
                  </a:lnTo>
                  <a:lnTo>
                    <a:pt x="427719" y="1303995"/>
                  </a:lnTo>
                  <a:lnTo>
                    <a:pt x="471770" y="1325124"/>
                  </a:lnTo>
                  <a:lnTo>
                    <a:pt x="517426" y="1344704"/>
                  </a:lnTo>
                  <a:lnTo>
                    <a:pt x="564606" y="1362680"/>
                  </a:lnTo>
                  <a:lnTo>
                    <a:pt x="613232" y="1378998"/>
                  </a:lnTo>
                  <a:lnTo>
                    <a:pt x="663223" y="1393603"/>
                  </a:lnTo>
                  <a:lnTo>
                    <a:pt x="714499" y="1406438"/>
                  </a:lnTo>
                  <a:lnTo>
                    <a:pt x="766982" y="1417450"/>
                  </a:lnTo>
                  <a:lnTo>
                    <a:pt x="820592" y="1426583"/>
                  </a:lnTo>
                  <a:lnTo>
                    <a:pt x="875248" y="1433783"/>
                  </a:lnTo>
                  <a:lnTo>
                    <a:pt x="930872" y="1438993"/>
                  </a:lnTo>
                  <a:lnTo>
                    <a:pt x="987383" y="1442160"/>
                  </a:lnTo>
                  <a:lnTo>
                    <a:pt x="1044701" y="1443227"/>
                  </a:lnTo>
                  <a:lnTo>
                    <a:pt x="1102020" y="1442160"/>
                  </a:lnTo>
                  <a:lnTo>
                    <a:pt x="1158531" y="1438993"/>
                  </a:lnTo>
                  <a:lnTo>
                    <a:pt x="1214155" y="1433783"/>
                  </a:lnTo>
                  <a:lnTo>
                    <a:pt x="1268811" y="1426583"/>
                  </a:lnTo>
                  <a:lnTo>
                    <a:pt x="1322421" y="1417450"/>
                  </a:lnTo>
                  <a:lnTo>
                    <a:pt x="1374904" y="1406438"/>
                  </a:lnTo>
                  <a:lnTo>
                    <a:pt x="1426180" y="1393603"/>
                  </a:lnTo>
                  <a:lnTo>
                    <a:pt x="1476171" y="1378998"/>
                  </a:lnTo>
                  <a:lnTo>
                    <a:pt x="1524797" y="1362680"/>
                  </a:lnTo>
                  <a:lnTo>
                    <a:pt x="1571977" y="1344704"/>
                  </a:lnTo>
                  <a:lnTo>
                    <a:pt x="1617633" y="1325124"/>
                  </a:lnTo>
                  <a:lnTo>
                    <a:pt x="1661684" y="1303995"/>
                  </a:lnTo>
                  <a:lnTo>
                    <a:pt x="1704051" y="1281373"/>
                  </a:lnTo>
                  <a:lnTo>
                    <a:pt x="1744653" y="1257312"/>
                  </a:lnTo>
                  <a:lnTo>
                    <a:pt x="1783413" y="1231868"/>
                  </a:lnTo>
                  <a:lnTo>
                    <a:pt x="1820249" y="1205095"/>
                  </a:lnTo>
                  <a:lnTo>
                    <a:pt x="1855082" y="1177049"/>
                  </a:lnTo>
                  <a:lnTo>
                    <a:pt x="1887833" y="1147785"/>
                  </a:lnTo>
                  <a:lnTo>
                    <a:pt x="1918422" y="1117357"/>
                  </a:lnTo>
                  <a:lnTo>
                    <a:pt x="1946768" y="1085821"/>
                  </a:lnTo>
                  <a:lnTo>
                    <a:pt x="1972793" y="1053232"/>
                  </a:lnTo>
                  <a:lnTo>
                    <a:pt x="1996417" y="1019645"/>
                  </a:lnTo>
                  <a:lnTo>
                    <a:pt x="2017560" y="985114"/>
                  </a:lnTo>
                  <a:lnTo>
                    <a:pt x="2036143" y="949695"/>
                  </a:lnTo>
                  <a:lnTo>
                    <a:pt x="2052085" y="913443"/>
                  </a:lnTo>
                  <a:lnTo>
                    <a:pt x="2065307" y="876414"/>
                  </a:lnTo>
                  <a:lnTo>
                    <a:pt x="2075730" y="838661"/>
                  </a:lnTo>
                  <a:lnTo>
                    <a:pt x="2083273" y="800239"/>
                  </a:lnTo>
                  <a:lnTo>
                    <a:pt x="2087858" y="761205"/>
                  </a:lnTo>
                  <a:lnTo>
                    <a:pt x="2089403" y="721613"/>
                  </a:lnTo>
                  <a:lnTo>
                    <a:pt x="2087858" y="682022"/>
                  </a:lnTo>
                  <a:lnTo>
                    <a:pt x="2083273" y="642988"/>
                  </a:lnTo>
                  <a:lnTo>
                    <a:pt x="2075730" y="604566"/>
                  </a:lnTo>
                  <a:lnTo>
                    <a:pt x="2065307" y="566813"/>
                  </a:lnTo>
                  <a:lnTo>
                    <a:pt x="2052085" y="529784"/>
                  </a:lnTo>
                  <a:lnTo>
                    <a:pt x="2036143" y="493532"/>
                  </a:lnTo>
                  <a:lnTo>
                    <a:pt x="2017560" y="458113"/>
                  </a:lnTo>
                  <a:lnTo>
                    <a:pt x="1996417" y="423582"/>
                  </a:lnTo>
                  <a:lnTo>
                    <a:pt x="1972793" y="389995"/>
                  </a:lnTo>
                  <a:lnTo>
                    <a:pt x="1946768" y="357406"/>
                  </a:lnTo>
                  <a:lnTo>
                    <a:pt x="1918422" y="325870"/>
                  </a:lnTo>
                  <a:lnTo>
                    <a:pt x="1887833" y="295442"/>
                  </a:lnTo>
                  <a:lnTo>
                    <a:pt x="1855082" y="266178"/>
                  </a:lnTo>
                  <a:lnTo>
                    <a:pt x="1820249" y="238132"/>
                  </a:lnTo>
                  <a:lnTo>
                    <a:pt x="1783413" y="211359"/>
                  </a:lnTo>
                  <a:lnTo>
                    <a:pt x="1744653" y="185915"/>
                  </a:lnTo>
                  <a:lnTo>
                    <a:pt x="1704051" y="161854"/>
                  </a:lnTo>
                  <a:lnTo>
                    <a:pt x="1661684" y="139232"/>
                  </a:lnTo>
                  <a:lnTo>
                    <a:pt x="1617633" y="118103"/>
                  </a:lnTo>
                  <a:lnTo>
                    <a:pt x="1571977" y="98523"/>
                  </a:lnTo>
                  <a:lnTo>
                    <a:pt x="1524797" y="80547"/>
                  </a:lnTo>
                  <a:lnTo>
                    <a:pt x="1476171" y="64229"/>
                  </a:lnTo>
                  <a:lnTo>
                    <a:pt x="1426180" y="49624"/>
                  </a:lnTo>
                  <a:lnTo>
                    <a:pt x="1374904" y="36789"/>
                  </a:lnTo>
                  <a:lnTo>
                    <a:pt x="1322421" y="25777"/>
                  </a:lnTo>
                  <a:lnTo>
                    <a:pt x="1268811" y="16644"/>
                  </a:lnTo>
                  <a:lnTo>
                    <a:pt x="1214155" y="9444"/>
                  </a:lnTo>
                  <a:lnTo>
                    <a:pt x="1158531" y="4234"/>
                  </a:lnTo>
                  <a:lnTo>
                    <a:pt x="1102020" y="1067"/>
                  </a:lnTo>
                  <a:lnTo>
                    <a:pt x="104470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371844" y="2517648"/>
              <a:ext cx="2089785" cy="1443355"/>
            </a:xfrm>
            <a:custGeom>
              <a:avLst/>
              <a:gdLst/>
              <a:ahLst/>
              <a:cxnLst/>
              <a:rect l="l" t="t" r="r" b="b"/>
              <a:pathLst>
                <a:path w="2089784" h="1443354">
                  <a:moveTo>
                    <a:pt x="0" y="721613"/>
                  </a:moveTo>
                  <a:lnTo>
                    <a:pt x="1545" y="682022"/>
                  </a:lnTo>
                  <a:lnTo>
                    <a:pt x="6130" y="642988"/>
                  </a:lnTo>
                  <a:lnTo>
                    <a:pt x="13673" y="604566"/>
                  </a:lnTo>
                  <a:lnTo>
                    <a:pt x="24096" y="566813"/>
                  </a:lnTo>
                  <a:lnTo>
                    <a:pt x="37318" y="529784"/>
                  </a:lnTo>
                  <a:lnTo>
                    <a:pt x="53260" y="493532"/>
                  </a:lnTo>
                  <a:lnTo>
                    <a:pt x="71843" y="458113"/>
                  </a:lnTo>
                  <a:lnTo>
                    <a:pt x="92986" y="423582"/>
                  </a:lnTo>
                  <a:lnTo>
                    <a:pt x="116610" y="389995"/>
                  </a:lnTo>
                  <a:lnTo>
                    <a:pt x="142635" y="357406"/>
                  </a:lnTo>
                  <a:lnTo>
                    <a:pt x="170981" y="325870"/>
                  </a:lnTo>
                  <a:lnTo>
                    <a:pt x="201570" y="295442"/>
                  </a:lnTo>
                  <a:lnTo>
                    <a:pt x="234321" y="266178"/>
                  </a:lnTo>
                  <a:lnTo>
                    <a:pt x="269154" y="238132"/>
                  </a:lnTo>
                  <a:lnTo>
                    <a:pt x="305990" y="211359"/>
                  </a:lnTo>
                  <a:lnTo>
                    <a:pt x="344750" y="185915"/>
                  </a:lnTo>
                  <a:lnTo>
                    <a:pt x="385352" y="161854"/>
                  </a:lnTo>
                  <a:lnTo>
                    <a:pt x="427719" y="139232"/>
                  </a:lnTo>
                  <a:lnTo>
                    <a:pt x="471770" y="118103"/>
                  </a:lnTo>
                  <a:lnTo>
                    <a:pt x="517426" y="98523"/>
                  </a:lnTo>
                  <a:lnTo>
                    <a:pt x="564606" y="80547"/>
                  </a:lnTo>
                  <a:lnTo>
                    <a:pt x="613232" y="64229"/>
                  </a:lnTo>
                  <a:lnTo>
                    <a:pt x="663223" y="49624"/>
                  </a:lnTo>
                  <a:lnTo>
                    <a:pt x="714499" y="36789"/>
                  </a:lnTo>
                  <a:lnTo>
                    <a:pt x="766982" y="25777"/>
                  </a:lnTo>
                  <a:lnTo>
                    <a:pt x="820592" y="16644"/>
                  </a:lnTo>
                  <a:lnTo>
                    <a:pt x="875248" y="9444"/>
                  </a:lnTo>
                  <a:lnTo>
                    <a:pt x="930872" y="4234"/>
                  </a:lnTo>
                  <a:lnTo>
                    <a:pt x="987383" y="1067"/>
                  </a:lnTo>
                  <a:lnTo>
                    <a:pt x="1044701" y="0"/>
                  </a:lnTo>
                  <a:lnTo>
                    <a:pt x="1102020" y="1067"/>
                  </a:lnTo>
                  <a:lnTo>
                    <a:pt x="1158531" y="4234"/>
                  </a:lnTo>
                  <a:lnTo>
                    <a:pt x="1214155" y="9444"/>
                  </a:lnTo>
                  <a:lnTo>
                    <a:pt x="1268811" y="16644"/>
                  </a:lnTo>
                  <a:lnTo>
                    <a:pt x="1322421" y="25777"/>
                  </a:lnTo>
                  <a:lnTo>
                    <a:pt x="1374904" y="36789"/>
                  </a:lnTo>
                  <a:lnTo>
                    <a:pt x="1426180" y="49624"/>
                  </a:lnTo>
                  <a:lnTo>
                    <a:pt x="1476171" y="64229"/>
                  </a:lnTo>
                  <a:lnTo>
                    <a:pt x="1524797" y="80547"/>
                  </a:lnTo>
                  <a:lnTo>
                    <a:pt x="1571977" y="98523"/>
                  </a:lnTo>
                  <a:lnTo>
                    <a:pt x="1617633" y="118103"/>
                  </a:lnTo>
                  <a:lnTo>
                    <a:pt x="1661684" y="139232"/>
                  </a:lnTo>
                  <a:lnTo>
                    <a:pt x="1704051" y="161854"/>
                  </a:lnTo>
                  <a:lnTo>
                    <a:pt x="1744653" y="185915"/>
                  </a:lnTo>
                  <a:lnTo>
                    <a:pt x="1783413" y="211359"/>
                  </a:lnTo>
                  <a:lnTo>
                    <a:pt x="1820249" y="238132"/>
                  </a:lnTo>
                  <a:lnTo>
                    <a:pt x="1855082" y="266178"/>
                  </a:lnTo>
                  <a:lnTo>
                    <a:pt x="1887833" y="295442"/>
                  </a:lnTo>
                  <a:lnTo>
                    <a:pt x="1918422" y="325870"/>
                  </a:lnTo>
                  <a:lnTo>
                    <a:pt x="1946768" y="357406"/>
                  </a:lnTo>
                  <a:lnTo>
                    <a:pt x="1972793" y="389995"/>
                  </a:lnTo>
                  <a:lnTo>
                    <a:pt x="1996417" y="423582"/>
                  </a:lnTo>
                  <a:lnTo>
                    <a:pt x="2017560" y="458113"/>
                  </a:lnTo>
                  <a:lnTo>
                    <a:pt x="2036143" y="493532"/>
                  </a:lnTo>
                  <a:lnTo>
                    <a:pt x="2052085" y="529784"/>
                  </a:lnTo>
                  <a:lnTo>
                    <a:pt x="2065307" y="566813"/>
                  </a:lnTo>
                  <a:lnTo>
                    <a:pt x="2075730" y="604566"/>
                  </a:lnTo>
                  <a:lnTo>
                    <a:pt x="2083273" y="642988"/>
                  </a:lnTo>
                  <a:lnTo>
                    <a:pt x="2087858" y="682022"/>
                  </a:lnTo>
                  <a:lnTo>
                    <a:pt x="2089403" y="721613"/>
                  </a:lnTo>
                  <a:lnTo>
                    <a:pt x="2087858" y="761205"/>
                  </a:lnTo>
                  <a:lnTo>
                    <a:pt x="2083273" y="800239"/>
                  </a:lnTo>
                  <a:lnTo>
                    <a:pt x="2075730" y="838661"/>
                  </a:lnTo>
                  <a:lnTo>
                    <a:pt x="2065307" y="876414"/>
                  </a:lnTo>
                  <a:lnTo>
                    <a:pt x="2052085" y="913443"/>
                  </a:lnTo>
                  <a:lnTo>
                    <a:pt x="2036143" y="949695"/>
                  </a:lnTo>
                  <a:lnTo>
                    <a:pt x="2017560" y="985114"/>
                  </a:lnTo>
                  <a:lnTo>
                    <a:pt x="1996417" y="1019645"/>
                  </a:lnTo>
                  <a:lnTo>
                    <a:pt x="1972793" y="1053232"/>
                  </a:lnTo>
                  <a:lnTo>
                    <a:pt x="1946768" y="1085821"/>
                  </a:lnTo>
                  <a:lnTo>
                    <a:pt x="1918422" y="1117357"/>
                  </a:lnTo>
                  <a:lnTo>
                    <a:pt x="1887833" y="1147785"/>
                  </a:lnTo>
                  <a:lnTo>
                    <a:pt x="1855082" y="1177049"/>
                  </a:lnTo>
                  <a:lnTo>
                    <a:pt x="1820249" y="1205095"/>
                  </a:lnTo>
                  <a:lnTo>
                    <a:pt x="1783413" y="1231868"/>
                  </a:lnTo>
                  <a:lnTo>
                    <a:pt x="1744653" y="1257312"/>
                  </a:lnTo>
                  <a:lnTo>
                    <a:pt x="1704051" y="1281373"/>
                  </a:lnTo>
                  <a:lnTo>
                    <a:pt x="1661684" y="1303995"/>
                  </a:lnTo>
                  <a:lnTo>
                    <a:pt x="1617633" y="1325124"/>
                  </a:lnTo>
                  <a:lnTo>
                    <a:pt x="1571977" y="1344704"/>
                  </a:lnTo>
                  <a:lnTo>
                    <a:pt x="1524797" y="1362680"/>
                  </a:lnTo>
                  <a:lnTo>
                    <a:pt x="1476171" y="1378998"/>
                  </a:lnTo>
                  <a:lnTo>
                    <a:pt x="1426180" y="1393603"/>
                  </a:lnTo>
                  <a:lnTo>
                    <a:pt x="1374904" y="1406438"/>
                  </a:lnTo>
                  <a:lnTo>
                    <a:pt x="1322421" y="1417450"/>
                  </a:lnTo>
                  <a:lnTo>
                    <a:pt x="1268811" y="1426583"/>
                  </a:lnTo>
                  <a:lnTo>
                    <a:pt x="1214155" y="1433783"/>
                  </a:lnTo>
                  <a:lnTo>
                    <a:pt x="1158531" y="1438993"/>
                  </a:lnTo>
                  <a:lnTo>
                    <a:pt x="1102020" y="1442160"/>
                  </a:lnTo>
                  <a:lnTo>
                    <a:pt x="1044701" y="1443227"/>
                  </a:lnTo>
                  <a:lnTo>
                    <a:pt x="987383" y="1442160"/>
                  </a:lnTo>
                  <a:lnTo>
                    <a:pt x="930872" y="1438993"/>
                  </a:lnTo>
                  <a:lnTo>
                    <a:pt x="875248" y="1433783"/>
                  </a:lnTo>
                  <a:lnTo>
                    <a:pt x="820592" y="1426583"/>
                  </a:lnTo>
                  <a:lnTo>
                    <a:pt x="766982" y="1417450"/>
                  </a:lnTo>
                  <a:lnTo>
                    <a:pt x="714499" y="1406438"/>
                  </a:lnTo>
                  <a:lnTo>
                    <a:pt x="663223" y="1393603"/>
                  </a:lnTo>
                  <a:lnTo>
                    <a:pt x="613232" y="1378998"/>
                  </a:lnTo>
                  <a:lnTo>
                    <a:pt x="564606" y="1362680"/>
                  </a:lnTo>
                  <a:lnTo>
                    <a:pt x="517426" y="1344704"/>
                  </a:lnTo>
                  <a:lnTo>
                    <a:pt x="471770" y="1325124"/>
                  </a:lnTo>
                  <a:lnTo>
                    <a:pt x="427719" y="1303995"/>
                  </a:lnTo>
                  <a:lnTo>
                    <a:pt x="385352" y="1281373"/>
                  </a:lnTo>
                  <a:lnTo>
                    <a:pt x="344750" y="1257312"/>
                  </a:lnTo>
                  <a:lnTo>
                    <a:pt x="305990" y="1231868"/>
                  </a:lnTo>
                  <a:lnTo>
                    <a:pt x="269154" y="1205095"/>
                  </a:lnTo>
                  <a:lnTo>
                    <a:pt x="234321" y="1177049"/>
                  </a:lnTo>
                  <a:lnTo>
                    <a:pt x="201570" y="1147785"/>
                  </a:lnTo>
                  <a:lnTo>
                    <a:pt x="170981" y="1117357"/>
                  </a:lnTo>
                  <a:lnTo>
                    <a:pt x="142635" y="1085821"/>
                  </a:lnTo>
                  <a:lnTo>
                    <a:pt x="116610" y="1053232"/>
                  </a:lnTo>
                  <a:lnTo>
                    <a:pt x="92986" y="1019645"/>
                  </a:lnTo>
                  <a:lnTo>
                    <a:pt x="71843" y="985114"/>
                  </a:lnTo>
                  <a:lnTo>
                    <a:pt x="53260" y="949695"/>
                  </a:lnTo>
                  <a:lnTo>
                    <a:pt x="37318" y="913443"/>
                  </a:lnTo>
                  <a:lnTo>
                    <a:pt x="24096" y="876414"/>
                  </a:lnTo>
                  <a:lnTo>
                    <a:pt x="13673" y="838661"/>
                  </a:lnTo>
                  <a:lnTo>
                    <a:pt x="6130" y="800239"/>
                  </a:lnTo>
                  <a:lnTo>
                    <a:pt x="1545" y="761205"/>
                  </a:lnTo>
                  <a:lnTo>
                    <a:pt x="0" y="72161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09104" y="2517648"/>
              <a:ext cx="144780" cy="433070"/>
            </a:xfrm>
            <a:custGeom>
              <a:avLst/>
              <a:gdLst/>
              <a:ahLst/>
              <a:cxnLst/>
              <a:rect l="l" t="t" r="r" b="b"/>
              <a:pathLst>
                <a:path w="144779" h="433069">
                  <a:moveTo>
                    <a:pt x="108585" y="0"/>
                  </a:moveTo>
                  <a:lnTo>
                    <a:pt x="36195" y="0"/>
                  </a:lnTo>
                  <a:lnTo>
                    <a:pt x="36195" y="288035"/>
                  </a:lnTo>
                  <a:lnTo>
                    <a:pt x="0" y="288035"/>
                  </a:lnTo>
                  <a:lnTo>
                    <a:pt x="72390" y="432815"/>
                  </a:lnTo>
                  <a:lnTo>
                    <a:pt x="144779" y="288035"/>
                  </a:lnTo>
                  <a:lnTo>
                    <a:pt x="108585" y="288035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09104" y="2517648"/>
              <a:ext cx="144780" cy="433070"/>
            </a:xfrm>
            <a:custGeom>
              <a:avLst/>
              <a:gdLst/>
              <a:ahLst/>
              <a:cxnLst/>
              <a:rect l="l" t="t" r="r" b="b"/>
              <a:pathLst>
                <a:path w="144779" h="433069">
                  <a:moveTo>
                    <a:pt x="0" y="288035"/>
                  </a:moveTo>
                  <a:lnTo>
                    <a:pt x="36195" y="288035"/>
                  </a:lnTo>
                  <a:lnTo>
                    <a:pt x="36195" y="0"/>
                  </a:lnTo>
                  <a:lnTo>
                    <a:pt x="108585" y="0"/>
                  </a:lnTo>
                  <a:lnTo>
                    <a:pt x="108585" y="288035"/>
                  </a:lnTo>
                  <a:lnTo>
                    <a:pt x="144779" y="288035"/>
                  </a:lnTo>
                  <a:lnTo>
                    <a:pt x="72390" y="432815"/>
                  </a:lnTo>
                  <a:lnTo>
                    <a:pt x="0" y="288035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80732" y="3436620"/>
              <a:ext cx="144780" cy="516890"/>
            </a:xfrm>
            <a:custGeom>
              <a:avLst/>
              <a:gdLst/>
              <a:ahLst/>
              <a:cxnLst/>
              <a:rect l="l" t="t" r="r" b="b"/>
              <a:pathLst>
                <a:path w="144779" h="516889">
                  <a:moveTo>
                    <a:pt x="72390" y="0"/>
                  </a:moveTo>
                  <a:lnTo>
                    <a:pt x="0" y="172338"/>
                  </a:lnTo>
                  <a:lnTo>
                    <a:pt x="36195" y="172338"/>
                  </a:lnTo>
                  <a:lnTo>
                    <a:pt x="36195" y="516635"/>
                  </a:lnTo>
                  <a:lnTo>
                    <a:pt x="108585" y="516635"/>
                  </a:lnTo>
                  <a:lnTo>
                    <a:pt x="108585" y="172338"/>
                  </a:lnTo>
                  <a:lnTo>
                    <a:pt x="144779" y="172338"/>
                  </a:lnTo>
                  <a:lnTo>
                    <a:pt x="7239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80732" y="3436620"/>
              <a:ext cx="144780" cy="516890"/>
            </a:xfrm>
            <a:custGeom>
              <a:avLst/>
              <a:gdLst/>
              <a:ahLst/>
              <a:cxnLst/>
              <a:rect l="l" t="t" r="r" b="b"/>
              <a:pathLst>
                <a:path w="144779" h="516889">
                  <a:moveTo>
                    <a:pt x="0" y="172338"/>
                  </a:moveTo>
                  <a:lnTo>
                    <a:pt x="72390" y="0"/>
                  </a:lnTo>
                  <a:lnTo>
                    <a:pt x="144779" y="172338"/>
                  </a:lnTo>
                  <a:lnTo>
                    <a:pt x="108585" y="172338"/>
                  </a:lnTo>
                  <a:lnTo>
                    <a:pt x="108585" y="516635"/>
                  </a:lnTo>
                  <a:lnTo>
                    <a:pt x="36195" y="516635"/>
                  </a:lnTo>
                  <a:lnTo>
                    <a:pt x="36195" y="172338"/>
                  </a:lnTo>
                  <a:lnTo>
                    <a:pt x="0" y="17233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00216" y="3165348"/>
              <a:ext cx="977265" cy="216535"/>
            </a:xfrm>
            <a:custGeom>
              <a:avLst/>
              <a:gdLst/>
              <a:ahLst/>
              <a:cxnLst/>
              <a:rect l="l" t="t" r="r" b="b"/>
              <a:pathLst>
                <a:path w="977265" h="216535">
                  <a:moveTo>
                    <a:pt x="183514" y="0"/>
                  </a:moveTo>
                  <a:lnTo>
                    <a:pt x="0" y="108203"/>
                  </a:lnTo>
                  <a:lnTo>
                    <a:pt x="183514" y="216407"/>
                  </a:lnTo>
                  <a:lnTo>
                    <a:pt x="183514" y="162306"/>
                  </a:lnTo>
                  <a:lnTo>
                    <a:pt x="976884" y="162306"/>
                  </a:lnTo>
                  <a:lnTo>
                    <a:pt x="976884" y="54101"/>
                  </a:lnTo>
                  <a:lnTo>
                    <a:pt x="183514" y="54101"/>
                  </a:lnTo>
                  <a:lnTo>
                    <a:pt x="18351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00216" y="3165348"/>
              <a:ext cx="977265" cy="216535"/>
            </a:xfrm>
            <a:custGeom>
              <a:avLst/>
              <a:gdLst/>
              <a:ahLst/>
              <a:cxnLst/>
              <a:rect l="l" t="t" r="r" b="b"/>
              <a:pathLst>
                <a:path w="977265" h="216535">
                  <a:moveTo>
                    <a:pt x="0" y="108203"/>
                  </a:moveTo>
                  <a:lnTo>
                    <a:pt x="183514" y="0"/>
                  </a:lnTo>
                  <a:lnTo>
                    <a:pt x="183514" y="54101"/>
                  </a:lnTo>
                  <a:lnTo>
                    <a:pt x="976884" y="54101"/>
                  </a:lnTo>
                  <a:lnTo>
                    <a:pt x="976884" y="162306"/>
                  </a:lnTo>
                  <a:lnTo>
                    <a:pt x="183514" y="162306"/>
                  </a:lnTo>
                  <a:lnTo>
                    <a:pt x="183514" y="216407"/>
                  </a:lnTo>
                  <a:lnTo>
                    <a:pt x="0" y="10820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95616" y="3165348"/>
              <a:ext cx="864235" cy="218440"/>
            </a:xfrm>
            <a:custGeom>
              <a:avLst/>
              <a:gdLst/>
              <a:ahLst/>
              <a:cxnLst/>
              <a:rect l="l" t="t" r="r" b="b"/>
              <a:pathLst>
                <a:path w="864234" h="218439">
                  <a:moveTo>
                    <a:pt x="701801" y="0"/>
                  </a:moveTo>
                  <a:lnTo>
                    <a:pt x="701801" y="54482"/>
                  </a:lnTo>
                  <a:lnTo>
                    <a:pt x="0" y="54482"/>
                  </a:lnTo>
                  <a:lnTo>
                    <a:pt x="0" y="163449"/>
                  </a:lnTo>
                  <a:lnTo>
                    <a:pt x="701801" y="163449"/>
                  </a:lnTo>
                  <a:lnTo>
                    <a:pt x="701801" y="217931"/>
                  </a:lnTo>
                  <a:lnTo>
                    <a:pt x="864107" y="108965"/>
                  </a:lnTo>
                  <a:lnTo>
                    <a:pt x="70180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95616" y="3165348"/>
              <a:ext cx="864235" cy="218440"/>
            </a:xfrm>
            <a:custGeom>
              <a:avLst/>
              <a:gdLst/>
              <a:ahLst/>
              <a:cxnLst/>
              <a:rect l="l" t="t" r="r" b="b"/>
              <a:pathLst>
                <a:path w="864234" h="218439">
                  <a:moveTo>
                    <a:pt x="0" y="54482"/>
                  </a:moveTo>
                  <a:lnTo>
                    <a:pt x="701801" y="54482"/>
                  </a:lnTo>
                  <a:lnTo>
                    <a:pt x="701801" y="0"/>
                  </a:lnTo>
                  <a:lnTo>
                    <a:pt x="864107" y="108965"/>
                  </a:lnTo>
                  <a:lnTo>
                    <a:pt x="701801" y="217931"/>
                  </a:lnTo>
                  <a:lnTo>
                    <a:pt x="701801" y="163449"/>
                  </a:lnTo>
                  <a:lnTo>
                    <a:pt x="0" y="163449"/>
                  </a:lnTo>
                  <a:lnTo>
                    <a:pt x="0" y="5448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A0A72D46-A0E4-408D-BF71-972BE84798E9}"/>
              </a:ext>
            </a:extLst>
          </p:cNvPr>
          <p:cNvSpPr txBox="1"/>
          <p:nvPr/>
        </p:nvSpPr>
        <p:spPr>
          <a:xfrm>
            <a:off x="152400" y="133350"/>
            <a:ext cx="5410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95"/>
              </a:spcBef>
              <a:tabLst>
                <a:tab pos="354965" algn="l"/>
                <a:tab pos="355600" algn="l"/>
              </a:tabLst>
              <a:defRPr/>
            </a:pPr>
            <a:r>
              <a:rPr kumimoji="0" lang="en-US" altLang="zh-CN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/>
                <a:ea typeface="+mn-ea"/>
                <a:cs typeface="SimSun"/>
              </a:rPr>
              <a:t>2.</a:t>
            </a:r>
            <a:r>
              <a:rPr kumimoji="0" lang="zh-CN" altLang="en-US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/>
                <a:ea typeface="+mn-ea"/>
                <a:cs typeface="SimSun"/>
              </a:rPr>
              <a:t>引力不稳定性</a:t>
            </a:r>
            <a:r>
              <a:rPr kumimoji="0" lang="en-US" altLang="zh-CN" sz="20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/>
                <a:ea typeface="+mn-ea"/>
                <a:cs typeface="SimSun"/>
              </a:rPr>
              <a:t>(</a:t>
            </a:r>
            <a:r>
              <a:rPr lang="en-US" altLang="zh-CN" sz="2000" b="1" dirty="0">
                <a:latin typeface="Times New Roman"/>
                <a:cs typeface="Times New Roman"/>
              </a:rPr>
              <a:t>Jeans</a:t>
            </a:r>
            <a:r>
              <a:rPr lang="en-US" altLang="zh-CN" sz="2000" b="1" spc="-35" dirty="0">
                <a:latin typeface="Times New Roman"/>
                <a:cs typeface="Times New Roman"/>
              </a:rPr>
              <a:t> </a:t>
            </a:r>
            <a:r>
              <a:rPr lang="en-US" altLang="zh-CN" sz="2000" b="1" dirty="0">
                <a:latin typeface="Times New Roman"/>
                <a:cs typeface="Times New Roman"/>
              </a:rPr>
              <a:t>instability</a:t>
            </a:r>
            <a:r>
              <a:rPr kumimoji="0" lang="en-US" altLang="zh-CN" sz="20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/>
                <a:ea typeface="+mn-ea"/>
                <a:cs typeface="SimSun"/>
              </a:rPr>
              <a:t>)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mSun"/>
              <a:ea typeface="+mn-ea"/>
              <a:cs typeface="SimSun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3DF0FEB-E4F4-4C97-86CC-CC41F961E28A}"/>
              </a:ext>
            </a:extLst>
          </p:cNvPr>
          <p:cNvSpPr txBox="1"/>
          <p:nvPr/>
        </p:nvSpPr>
        <p:spPr>
          <a:xfrm>
            <a:off x="4784725" y="356024"/>
            <a:ext cx="2209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引力压强二者竞争：</a:t>
            </a:r>
          </a:p>
          <a:p>
            <a:r>
              <a:rPr lang="zh-CN" altLang="en-US" dirty="0"/>
              <a:t>引力为主</a:t>
            </a:r>
            <a:r>
              <a:rPr lang="en-US" altLang="zh-CN" dirty="0"/>
              <a:t>-</a:t>
            </a:r>
            <a:r>
              <a:rPr lang="zh-CN" altLang="en-US" dirty="0">
                <a:solidFill>
                  <a:srgbClr val="FF0000"/>
                </a:solidFill>
              </a:rPr>
              <a:t>塌缩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压强为主</a:t>
            </a:r>
            <a:r>
              <a:rPr lang="en-US" altLang="zh-CN" dirty="0"/>
              <a:t>-</a:t>
            </a:r>
            <a:r>
              <a:rPr lang="zh-CN" altLang="en-US" dirty="0">
                <a:solidFill>
                  <a:srgbClr val="FF0000"/>
                </a:solidFill>
              </a:rPr>
              <a:t>声波震荡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3">
                <a:extLst>
                  <a:ext uri="{FF2B5EF4-FFF2-40B4-BE49-F238E27FC236}">
                    <a16:creationId xmlns:a16="http://schemas.microsoft.com/office/drawing/2014/main" id="{B53642AE-AC1F-4F11-9D86-391A5589EB92}"/>
                  </a:ext>
                </a:extLst>
              </p:cNvPr>
              <p:cNvSpPr txBox="1"/>
              <p:nvPr/>
            </p:nvSpPr>
            <p:spPr>
              <a:xfrm>
                <a:off x="542290" y="1279354"/>
                <a:ext cx="4486910" cy="59112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311150" indent="-285750">
                  <a:lnSpc>
                    <a:spcPct val="100000"/>
                  </a:lnSpc>
                  <a:spcBef>
                    <a:spcPts val="105"/>
                  </a:spcBef>
                  <a:buFont typeface="Arial" panose="020B0604020202020204" pitchFamily="34" charset="0"/>
                  <a:buChar char="•"/>
                </a:pPr>
                <a:r>
                  <a:rPr spc="10" dirty="0">
                    <a:latin typeface="SimSun"/>
                    <a:cs typeface="SimSun"/>
                  </a:rPr>
                  <a:t>压强效应的传播速度为声</a:t>
                </a:r>
                <a:r>
                  <a:rPr dirty="0">
                    <a:latin typeface="SimSun"/>
                    <a:cs typeface="SimSun"/>
                  </a:rPr>
                  <a:t>速</a:t>
                </a:r>
                <a:r>
                  <a:rPr spc="-520" dirty="0">
                    <a:latin typeface="SimSun"/>
                    <a:cs typeface="SimSun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spc="5" dirty="0" smtClean="0">
                        <a:latin typeface="Cambria Math" panose="02040503050406030204" pitchFamily="18" charset="0"/>
                        <a:cs typeface="Times New Roman"/>
                      </a:rPr>
                      <m:t>𝒗</m:t>
                    </m:r>
                    <m:r>
                      <a:rPr lang="zh-CN" altLang="en-US" b="1" i="1" spc="15" baseline="-21367" dirty="0">
                        <a:latin typeface="Cambria Math" panose="02040503050406030204" pitchFamily="18" charset="0"/>
                        <a:cs typeface="Times New Roman"/>
                      </a:rPr>
                      <m:t>𝒔</m:t>
                    </m:r>
                  </m:oMath>
                </a14:m>
                <a:r>
                  <a:rPr lang="zh-CN" altLang="en-US" spc="10" dirty="0">
                    <a:latin typeface="SimSun"/>
                    <a:cs typeface="SimSun"/>
                  </a:rPr>
                  <a:t>，</a:t>
                </a:r>
                <a:r>
                  <a:rPr spc="10" dirty="0">
                    <a:latin typeface="SimSun"/>
                    <a:cs typeface="SimSun"/>
                  </a:rPr>
                  <a:t>对于尺度</a:t>
                </a:r>
                <a:r>
                  <a:rPr dirty="0">
                    <a:latin typeface="SimSun"/>
                    <a:cs typeface="SimSun"/>
                  </a:rPr>
                  <a:t>为</a:t>
                </a:r>
                <a14:m>
                  <m:oMath xmlns:m="http://schemas.openxmlformats.org/officeDocument/2006/math">
                    <m:r>
                      <a:rPr lang="zh-CN" altLang="en-US" i="1" spc="-495" dirty="0" smtClean="0">
                        <a:latin typeface="Cambria Math" panose="02040503050406030204" pitchFamily="18" charset="0"/>
                        <a:cs typeface="SimSun"/>
                      </a:rPr>
                      <m:t> 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/>
                      </a:rPr>
                      <m:t>𝒍</m:t>
                    </m:r>
                    <m:r>
                      <a:rPr lang="zh-CN" altLang="en-US" b="1" i="1" spc="-15" dirty="0"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</m:oMath>
                </a14:m>
                <a:r>
                  <a:rPr spc="10" dirty="0">
                    <a:latin typeface="SimSun"/>
                    <a:cs typeface="SimSun"/>
                  </a:rPr>
                  <a:t>的扰动</a:t>
                </a:r>
                <a:r>
                  <a:rPr lang="zh-CN" altLang="en-US" spc="10" dirty="0">
                    <a:latin typeface="SimSun"/>
                    <a:cs typeface="SimSun"/>
                  </a:rPr>
                  <a:t>，</a:t>
                </a:r>
                <a:r>
                  <a:rPr spc="10" dirty="0">
                    <a:latin typeface="SimSun"/>
                    <a:cs typeface="SimSun"/>
                  </a:rPr>
                  <a:t>其时标为</a:t>
                </a:r>
                <a:r>
                  <a:rPr lang="zh-CN" altLang="en-US" spc="10" dirty="0">
                    <a:latin typeface="SimSun"/>
                    <a:cs typeface="SimSun"/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sz="2000" i="1" spc="26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𝑡</m:t>
                    </m:r>
                    <m:r>
                      <a:rPr lang="zh-CN" altLang="en-US" i="1" spc="390" baseline="-23504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𝑠</m:t>
                    </m:r>
                    <m:r>
                      <a:rPr lang="zh-CN" altLang="en-US" i="1" spc="390" baseline="-23504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/>
                      </a:rPr>
                      <m:t>	</m:t>
                    </m:r>
                    <m:r>
                      <a:rPr lang="en-US" altLang="zh-CN" sz="2000" i="1" spc="44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/>
                      </a:rPr>
                      <m:t>~</m:t>
                    </m:r>
                    <m:r>
                      <a:rPr lang="zh-CN" altLang="en-US" sz="2000" i="1" spc="6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zh-CN" altLang="en-US" sz="2000" i="1" spc="225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𝑙</m:t>
                    </m:r>
                    <m:r>
                      <a:rPr lang="zh-CN" altLang="en-US" sz="2000" i="1" spc="25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altLang="zh-CN" sz="2000" i="1" spc="225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/>
                      </a:rPr>
                      <m:t>/</m:t>
                    </m:r>
                    <m:r>
                      <a:rPr lang="zh-CN" altLang="en-US" sz="2000" i="1" spc="-114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zh-CN" altLang="en-US" sz="2000" i="1" spc="285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𝑣</m:t>
                    </m:r>
                    <m:r>
                      <a:rPr lang="zh-CN" altLang="en-US" i="1" spc="427" baseline="-23504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𝑠</m:t>
                    </m:r>
                  </m:oMath>
                </a14:m>
                <a:endParaRPr lang="zh-CN" altLang="en-US" baseline="-23504" dirty="0">
                  <a:solidFill>
                    <a:prstClr val="black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21" name="object 3">
                <a:extLst>
                  <a:ext uri="{FF2B5EF4-FFF2-40B4-BE49-F238E27FC236}">
                    <a16:creationId xmlns:a16="http://schemas.microsoft.com/office/drawing/2014/main" id="{B53642AE-AC1F-4F11-9D86-391A5589E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90" y="1279354"/>
                <a:ext cx="4486910" cy="591124"/>
              </a:xfrm>
              <a:prstGeom prst="rect">
                <a:avLst/>
              </a:prstGeom>
              <a:blipFill>
                <a:blip r:embed="rId2"/>
                <a:stretch>
                  <a:fillRect l="-2446" t="-13402" r="-3125" b="-20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4">
                <a:extLst>
                  <a:ext uri="{FF2B5EF4-FFF2-40B4-BE49-F238E27FC236}">
                    <a16:creationId xmlns:a16="http://schemas.microsoft.com/office/drawing/2014/main" id="{9EE8834C-5EB8-46FF-8838-38728E7E745F}"/>
                  </a:ext>
                </a:extLst>
              </p:cNvPr>
              <p:cNvSpPr txBox="1"/>
              <p:nvPr/>
            </p:nvSpPr>
            <p:spPr>
              <a:xfrm>
                <a:off x="540998" y="1962150"/>
                <a:ext cx="3612642" cy="34573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298450" indent="-285750">
                  <a:lnSpc>
                    <a:spcPct val="100000"/>
                  </a:lnSpc>
                  <a:spcBef>
                    <a:spcPts val="1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pc="10" dirty="0">
                        <a:latin typeface="SimSun"/>
                        <a:cs typeface="SimSun"/>
                      </a:rPr>
                      <m:t>引力塌缩时标</m:t>
                    </m:r>
                    <m:r>
                      <m:rPr>
                        <m:nor/>
                      </m:rPr>
                      <a:rPr lang="en-US" altLang="zh-CN" spc="10" dirty="0">
                        <a:latin typeface="SimSun"/>
                        <a:cs typeface="SimSun"/>
                      </a:rPr>
                      <m:t>:</m:t>
                    </m:r>
                    <m:r>
                      <a:rPr kumimoji="0" lang="zh-CN" altLang="en-US" sz="1750" b="0" i="1" u="none" strike="noStrike" kern="1200" cap="none" spc="25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/>
                      </a:rPr>
                      <m:t>𝑡</m:t>
                    </m:r>
                    <m:r>
                      <a:rPr kumimoji="0" lang="zh-CN" altLang="en-US" sz="1500" b="0" i="1" u="none" strike="noStrike" kern="1200" cap="none" spc="375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/>
                      </a:rPr>
                      <m:t>𝐺</m:t>
                    </m:r>
                    <m:r>
                      <a:rPr kumimoji="0" lang="zh-CN" altLang="en-US" sz="1500" b="0" i="1" u="none" strike="noStrike" kern="1200" cap="none" spc="914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kumimoji="0" lang="en-US" altLang="zh-CN" sz="1750" b="0" i="1" u="none" strike="noStrike" kern="1200" cap="none" spc="34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/>
                      </a:rPr>
                      <m:t>~</m:t>
                    </m:r>
                    <m:r>
                      <a:rPr kumimoji="0" lang="zh-CN" altLang="en-US" sz="1750" b="0" i="1" u="none" strike="noStrike" kern="1200" cap="none" spc="-75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kumimoji="0" lang="en-US" altLang="zh-CN" sz="1750" b="0" i="1" u="none" strike="noStrike" kern="1200" cap="none" spc="325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/>
                      </a:rPr>
                      <m:t>1</m:t>
                    </m:r>
                    <m:r>
                      <a:rPr kumimoji="0" lang="en-US" altLang="zh-CN" sz="1750" b="0" i="1" u="none" strike="noStrike" kern="1200" cap="none" spc="325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/>
                      </a:rPr>
                      <m:t>/</m:t>
                    </m:r>
                    <m:rad>
                      <m:radPr>
                        <m:degHide m:val="on"/>
                        <m:ctrlPr>
                          <a:rPr kumimoji="0" lang="en-US" altLang="zh-CN" sz="1750" b="0" i="1" u="none" strike="noStrike" kern="1200" cap="none" spc="325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radPr>
                      <m:deg/>
                      <m:e>
                        <m:r>
                          <a:rPr kumimoji="0" lang="zh-CN" altLang="en-US" sz="1750" b="0" i="1" u="none" strike="noStrike" kern="1200" cap="none" spc="345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/>
                          </a:rPr>
                          <m:t>𝐺</m:t>
                        </m:r>
                        <m:r>
                          <a:rPr kumimoji="0" lang="en-US" altLang="zh-CN" sz="1750" b="0" i="1" u="none" strike="noStrike" kern="1200" cap="none" spc="345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/>
                          </a:rPr>
                          <m:t>𝜌</m:t>
                        </m:r>
                      </m:e>
                    </m:rad>
                  </m:oMath>
                </a14:m>
                <a:endParaRPr sz="2000" dirty="0">
                  <a:latin typeface="SimSun"/>
                  <a:cs typeface="SimSun"/>
                </a:endParaRPr>
              </a:p>
            </p:txBody>
          </p:sp>
        </mc:Choice>
        <mc:Fallback xmlns="">
          <p:sp>
            <p:nvSpPr>
              <p:cNvPr id="22" name="object 4">
                <a:extLst>
                  <a:ext uri="{FF2B5EF4-FFF2-40B4-BE49-F238E27FC236}">
                    <a16:creationId xmlns:a16="http://schemas.microsoft.com/office/drawing/2014/main" id="{9EE8834C-5EB8-46FF-8838-38728E7E7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98" y="1962150"/>
                <a:ext cx="3612642" cy="345736"/>
              </a:xfrm>
              <a:prstGeom prst="rect">
                <a:avLst/>
              </a:prstGeom>
              <a:blipFill>
                <a:blip r:embed="rId3"/>
                <a:stretch>
                  <a:fillRect l="-3378" t="-3509" b="-2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0">
                <a:extLst>
                  <a:ext uri="{FF2B5EF4-FFF2-40B4-BE49-F238E27FC236}">
                    <a16:creationId xmlns:a16="http://schemas.microsoft.com/office/drawing/2014/main" id="{3D585597-824A-4833-A70F-B1996EEA9414}"/>
                  </a:ext>
                </a:extLst>
              </p:cNvPr>
              <p:cNvSpPr txBox="1"/>
              <p:nvPr/>
            </p:nvSpPr>
            <p:spPr>
              <a:xfrm>
                <a:off x="897610" y="2492293"/>
                <a:ext cx="5982970" cy="1347998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0" tIns="13335" rIns="0" bIns="0" rtlCol="0">
                <a:spAutoFit/>
              </a:bodyPr>
              <a:lstStyle/>
              <a:p>
                <a:pPr marL="50800">
                  <a:lnSpc>
                    <a:spcPct val="100000"/>
                  </a:lnSpc>
                  <a:spcBef>
                    <a:spcPts val="105"/>
                  </a:spcBef>
                  <a:tabLst>
                    <a:tab pos="141922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pc="10" smtClean="0">
                            <a:latin typeface="Cambria Math" panose="02040503050406030204" pitchFamily="18" charset="0"/>
                            <a:cs typeface="SimSun"/>
                          </a:rPr>
                        </m:ctrlPr>
                      </m:sSubPr>
                      <m:e>
                        <m:r>
                          <a:rPr lang="en-US" altLang="zh-CN" sz="2000" b="0" i="1" spc="10" smtClean="0">
                            <a:latin typeface="Cambria Math" panose="02040503050406030204" pitchFamily="18" charset="0"/>
                            <a:cs typeface="SimSun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pc="10" smtClean="0">
                            <a:latin typeface="Cambria Math" panose="02040503050406030204" pitchFamily="18" charset="0"/>
                            <a:cs typeface="SimSun"/>
                          </a:rPr>
                          <m:t>𝑠</m:t>
                        </m:r>
                      </m:sub>
                    </m:sSub>
                    <m:r>
                      <a:rPr lang="en-US" altLang="zh-CN" sz="2000" b="0" i="1" spc="10" smtClean="0">
                        <a:latin typeface="Cambria Math" panose="02040503050406030204" pitchFamily="18" charset="0"/>
                        <a:cs typeface="SimSun"/>
                      </a:rPr>
                      <m:t>&lt;</m:t>
                    </m:r>
                    <m:sSub>
                      <m:sSubPr>
                        <m:ctrlPr>
                          <a:rPr lang="en-US" altLang="zh-CN" sz="2000" b="0" i="1" spc="10" smtClean="0">
                            <a:latin typeface="Cambria Math" panose="02040503050406030204" pitchFamily="18" charset="0"/>
                            <a:cs typeface="SimSun"/>
                          </a:rPr>
                        </m:ctrlPr>
                      </m:sSubPr>
                      <m:e>
                        <m:r>
                          <a:rPr lang="en-US" altLang="zh-CN" sz="2000" b="0" i="1" spc="10" smtClean="0">
                            <a:latin typeface="Cambria Math" panose="02040503050406030204" pitchFamily="18" charset="0"/>
                            <a:cs typeface="SimSun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pc="10" smtClean="0">
                            <a:latin typeface="Cambria Math" panose="02040503050406030204" pitchFamily="18" charset="0"/>
                            <a:cs typeface="SimSun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CN" sz="2000" spc="10" dirty="0">
                    <a:latin typeface="SimSun"/>
                    <a:cs typeface="SimSun"/>
                  </a:rPr>
                  <a:t>: </a:t>
                </a:r>
                <a:r>
                  <a:rPr lang="zh-CN" altLang="en-US" sz="2000" spc="10" dirty="0">
                    <a:latin typeface="SimSun"/>
                    <a:cs typeface="SimSun"/>
                  </a:rPr>
                  <a:t>压强效应转播及</a:t>
                </a:r>
                <a:r>
                  <a:rPr lang="zh-CN" altLang="en-US" sz="2000" spc="15" dirty="0">
                    <a:latin typeface="SimSun"/>
                    <a:cs typeface="SimSun"/>
                  </a:rPr>
                  <a:t>时</a:t>
                </a:r>
                <a14:m>
                  <m:oMath xmlns:m="http://schemas.openxmlformats.org/officeDocument/2006/math">
                    <m:r>
                      <a:rPr lang="en-US" altLang="zh-CN" sz="2000" b="1" i="1" spc="-5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→</m:t>
                    </m:r>
                  </m:oMath>
                </a14:m>
                <a:r>
                  <a:rPr lang="zh-CN" altLang="en-US" sz="2000" spc="10" dirty="0">
                    <a:latin typeface="SimSun"/>
                    <a:cs typeface="SimSun"/>
                  </a:rPr>
                  <a:t>稳定</a:t>
                </a:r>
                <a:endParaRPr lang="en-US" altLang="zh-CN" sz="2000" spc="10" dirty="0">
                  <a:latin typeface="SimSun"/>
                  <a:cs typeface="SimSun"/>
                </a:endParaRPr>
              </a:p>
              <a:p>
                <a:pPr marL="50800">
                  <a:lnSpc>
                    <a:spcPct val="100000"/>
                  </a:lnSpc>
                  <a:spcBef>
                    <a:spcPts val="105"/>
                  </a:spcBef>
                  <a:tabLst>
                    <a:tab pos="141922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pc="10" smtClean="0">
                            <a:latin typeface="Cambria Math" panose="02040503050406030204" pitchFamily="18" charset="0"/>
                            <a:cs typeface="SimSun"/>
                          </a:rPr>
                        </m:ctrlPr>
                      </m:sSubPr>
                      <m:e>
                        <m:r>
                          <a:rPr lang="en-US" altLang="zh-CN" sz="2000" b="0" i="1" spc="10" smtClean="0">
                            <a:latin typeface="Cambria Math" panose="02040503050406030204" pitchFamily="18" charset="0"/>
                            <a:cs typeface="SimSun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pc="10" smtClean="0">
                            <a:latin typeface="Cambria Math" panose="02040503050406030204" pitchFamily="18" charset="0"/>
                            <a:cs typeface="SimSun"/>
                          </a:rPr>
                          <m:t>𝑠</m:t>
                        </m:r>
                      </m:sub>
                    </m:sSub>
                    <m:r>
                      <a:rPr lang="en-US" altLang="zh-CN" sz="2000" b="0" i="1" spc="10" smtClean="0">
                        <a:latin typeface="Cambria Math" panose="02040503050406030204" pitchFamily="18" charset="0"/>
                        <a:cs typeface="SimSun"/>
                      </a:rPr>
                      <m:t>&gt;</m:t>
                    </m:r>
                    <m:sSub>
                      <m:sSubPr>
                        <m:ctrlPr>
                          <a:rPr lang="en-US" altLang="zh-CN" sz="2000" b="0" i="1" spc="10" smtClean="0">
                            <a:latin typeface="Cambria Math" panose="02040503050406030204" pitchFamily="18" charset="0"/>
                            <a:cs typeface="SimSun"/>
                          </a:rPr>
                        </m:ctrlPr>
                      </m:sSubPr>
                      <m:e>
                        <m:r>
                          <a:rPr lang="en-US" altLang="zh-CN" sz="2000" b="0" i="1" spc="10" smtClean="0">
                            <a:latin typeface="Cambria Math" panose="02040503050406030204" pitchFamily="18" charset="0"/>
                            <a:cs typeface="SimSun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pc="10" smtClean="0">
                            <a:latin typeface="Cambria Math" panose="02040503050406030204" pitchFamily="18" charset="0"/>
                            <a:cs typeface="SimSun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CN" sz="2000" spc="10" dirty="0">
                    <a:latin typeface="SimSun"/>
                    <a:cs typeface="SimSun"/>
                  </a:rPr>
                  <a:t>: </a:t>
                </a:r>
                <a:r>
                  <a:rPr lang="zh-CN" altLang="en-US" sz="2000" spc="10" dirty="0">
                    <a:latin typeface="SimSun"/>
                    <a:cs typeface="SimSun"/>
                  </a:rPr>
                  <a:t>引力效应发生很快</a:t>
                </a:r>
                <a14:m>
                  <m:oMath xmlns:m="http://schemas.openxmlformats.org/officeDocument/2006/math">
                    <m:r>
                      <a:rPr lang="en-US" altLang="zh-CN" sz="2000" b="1" i="1" spc="-5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→</m:t>
                    </m:r>
                  </m:oMath>
                </a14:m>
                <a:r>
                  <a:rPr lang="zh-CN" altLang="en-US" sz="2000" spc="10" dirty="0">
                    <a:latin typeface="SimSun"/>
                    <a:cs typeface="SimSun"/>
                  </a:rPr>
                  <a:t>不稳定</a:t>
                </a:r>
                <a:endParaRPr lang="en-US" altLang="zh-CN" sz="2000" spc="10" dirty="0">
                  <a:latin typeface="SimSun"/>
                  <a:cs typeface="SimSun"/>
                </a:endParaRPr>
              </a:p>
              <a:p>
                <a:pPr marL="50800">
                  <a:spcBef>
                    <a:spcPts val="105"/>
                  </a:spcBef>
                  <a:tabLst>
                    <a:tab pos="141922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pc="10" smtClean="0">
                            <a:latin typeface="Cambria Math" panose="02040503050406030204" pitchFamily="18" charset="0"/>
                            <a:cs typeface="SimSun"/>
                          </a:rPr>
                        </m:ctrlPr>
                      </m:sSubPr>
                      <m:e>
                        <m:r>
                          <a:rPr lang="en-US" altLang="zh-CN" sz="2000" b="0" i="1" spc="10" smtClean="0">
                            <a:latin typeface="Cambria Math" panose="02040503050406030204" pitchFamily="18" charset="0"/>
                            <a:cs typeface="SimSun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pc="10" smtClean="0">
                            <a:latin typeface="Cambria Math" panose="02040503050406030204" pitchFamily="18" charset="0"/>
                            <a:cs typeface="SimSun"/>
                          </a:rPr>
                          <m:t>𝑠</m:t>
                        </m:r>
                      </m:sub>
                    </m:sSub>
                    <m:r>
                      <a:rPr lang="en-US" altLang="zh-CN" sz="2000" i="1" spc="10">
                        <a:latin typeface="Cambria Math" panose="02040503050406030204" pitchFamily="18" charset="0"/>
                        <a:ea typeface="Cambria Math" panose="02040503050406030204" pitchFamily="18" charset="0"/>
                        <a:cs typeface="SimSun"/>
                      </a:rPr>
                      <m:t>~</m:t>
                    </m:r>
                    <m:sSub>
                      <m:sSubPr>
                        <m:ctrlPr>
                          <a:rPr lang="en-US" altLang="zh-CN" sz="2000" b="0" i="1" spc="10" smtClean="0">
                            <a:latin typeface="Cambria Math" panose="02040503050406030204" pitchFamily="18" charset="0"/>
                            <a:cs typeface="SimSun"/>
                          </a:rPr>
                        </m:ctrlPr>
                      </m:sSubPr>
                      <m:e>
                        <m:r>
                          <a:rPr lang="en-US" altLang="zh-CN" sz="2000" b="0" i="1" spc="10" smtClean="0">
                            <a:latin typeface="Cambria Math" panose="02040503050406030204" pitchFamily="18" charset="0"/>
                            <a:cs typeface="SimSun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pc="10" smtClean="0">
                            <a:latin typeface="Cambria Math" panose="02040503050406030204" pitchFamily="18" charset="0"/>
                            <a:cs typeface="SimSun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000" dirty="0">
                    <a:latin typeface="SimSun"/>
                    <a:cs typeface="SimSun"/>
                  </a:rPr>
                  <a:t>: </a:t>
                </a:r>
                <a:r>
                  <a:rPr lang="zh-CN" altLang="en-US" sz="2000" dirty="0">
                    <a:latin typeface="SimSun"/>
                    <a:cs typeface="SimSun"/>
                  </a:rPr>
                  <a:t>给出</a:t>
                </a:r>
                <a:r>
                  <a:rPr lang="en-US" altLang="zh-CN" sz="2000" b="1" spc="-5" dirty="0">
                    <a:latin typeface="Times New Roman"/>
                    <a:cs typeface="Times New Roman"/>
                  </a:rPr>
                  <a:t>Jeans</a:t>
                </a:r>
                <a:r>
                  <a:rPr lang="en-US" altLang="zh-CN" sz="2000" b="1" spc="-65" dirty="0">
                    <a:latin typeface="Times New Roman"/>
                    <a:cs typeface="Times New Roman"/>
                  </a:rPr>
                  <a:t> </a:t>
                </a:r>
                <a:r>
                  <a:rPr lang="zh-CN" altLang="en-US" sz="2000" spc="10" dirty="0"/>
                  <a:t>不稳定性尺度</a:t>
                </a:r>
                <a14:m>
                  <m:oMath xmlns:m="http://schemas.openxmlformats.org/officeDocument/2006/math">
                    <m:r>
                      <a:rPr lang="zh-CN" altLang="ar-AE" sz="2000" i="1" spc="200" dirty="0">
                        <a:latin typeface="Cambria Math" panose="02040503050406030204" pitchFamily="18" charset="0"/>
                        <a:cs typeface="Times New Roman"/>
                      </a:rPr>
                      <m:t>𝑙</m:t>
                    </m:r>
                    <m:r>
                      <a:rPr lang="zh-CN" altLang="ar-AE" sz="1600" i="1" spc="300" baseline="-23148" dirty="0">
                        <a:latin typeface="Cambria Math" panose="02040503050406030204" pitchFamily="18" charset="0"/>
                        <a:cs typeface="Times New Roman"/>
                      </a:rPr>
                      <m:t>𝑐</m:t>
                    </m:r>
                    <m:r>
                      <a:rPr lang="ar-AE" altLang="zh-CN" sz="2000" i="1" spc="370" dirty="0">
                        <a:latin typeface="Cambria Math" panose="02040503050406030204" pitchFamily="18" charset="0"/>
                        <a:cs typeface="Times New Roman"/>
                      </a:rPr>
                      <m:t>~</m:t>
                    </m:r>
                    <m:r>
                      <a:rPr lang="zh-CN" altLang="ar-AE" sz="2000" i="1" spc="254" dirty="0">
                        <a:latin typeface="Cambria Math" panose="02040503050406030204" pitchFamily="18" charset="0"/>
                        <a:cs typeface="Times New Roman"/>
                      </a:rPr>
                      <m:t>𝑣</m:t>
                    </m:r>
                    <m:r>
                      <a:rPr lang="zh-CN" altLang="ar-AE" sz="1600" i="1" spc="382" baseline="-23148" dirty="0">
                        <a:latin typeface="Cambria Math" panose="02040503050406030204" pitchFamily="18" charset="0"/>
                        <a:cs typeface="Times New Roman"/>
                      </a:rPr>
                      <m:t>𝑠</m:t>
                    </m:r>
                    <m:r>
                      <a:rPr lang="ar-AE" altLang="zh-CN" sz="2000" i="1" spc="190" dirty="0">
                        <a:latin typeface="Cambria Math" panose="02040503050406030204" pitchFamily="18" charset="0"/>
                        <a:cs typeface="Times New Roman"/>
                      </a:rPr>
                      <m:t>/</m:t>
                    </m:r>
                    <m:rad>
                      <m:radPr>
                        <m:degHide m:val="on"/>
                        <m:ctrlPr>
                          <a:rPr lang="ar-AE" altLang="zh-CN" sz="2000" i="1" spc="190" dirty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radPr>
                      <m:deg/>
                      <m:e>
                        <m:r>
                          <a:rPr lang="zh-CN" altLang="ar-AE" sz="2000" i="1" spc="190" dirty="0">
                            <a:latin typeface="Cambria Math" panose="02040503050406030204" pitchFamily="18" charset="0"/>
                            <a:cs typeface="Times New Roman"/>
                          </a:rPr>
                          <m:t>𝐺</m:t>
                        </m:r>
                        <m:r>
                          <a:rPr lang="zh-CN" altLang="ar-AE" sz="2000" i="1" spc="190" dirty="0">
                            <a:latin typeface="Cambria Math" panose="02040503050406030204" pitchFamily="18" charset="0"/>
                            <a:cs typeface="Times New Roman"/>
                          </a:rPr>
                          <m:t>𝜌</m:t>
                        </m:r>
                      </m:e>
                    </m:rad>
                  </m:oMath>
                </a14:m>
                <a:endParaRPr lang="ar-AE" altLang="zh-CN" sz="2000" dirty="0">
                  <a:latin typeface="Symbol"/>
                  <a:cs typeface="Symbol"/>
                </a:endParaRPr>
              </a:p>
              <a:p>
                <a:pPr marL="50800">
                  <a:lnSpc>
                    <a:spcPct val="100000"/>
                  </a:lnSpc>
                  <a:spcBef>
                    <a:spcPts val="105"/>
                  </a:spcBef>
                  <a:tabLst>
                    <a:tab pos="1419225" algn="l"/>
                  </a:tabLst>
                </a:pPr>
                <a:r>
                  <a:rPr lang="zh-CN" altLang="en-US" sz="2000" dirty="0"/>
                  <a:t>当</a:t>
                </a:r>
                <a14:m>
                  <m:oMath xmlns:m="http://schemas.openxmlformats.org/officeDocument/2006/math">
                    <m:r>
                      <a:rPr lang="en-US" altLang="zh-CN" sz="2000" b="0" i="1" spc="200" dirty="0" smtClean="0">
                        <a:latin typeface="Cambria Math" panose="02040503050406030204" pitchFamily="18" charset="0"/>
                        <a:cs typeface="Times New Roman"/>
                      </a:rPr>
                      <m:t>𝑙</m:t>
                    </m:r>
                    <m:r>
                      <a:rPr lang="en-US" altLang="zh-CN" sz="2000" b="0" i="1" spc="200" dirty="0" smtClean="0">
                        <a:latin typeface="Cambria Math" panose="02040503050406030204" pitchFamily="18" charset="0"/>
                        <a:cs typeface="Times New Roman"/>
                      </a:rPr>
                      <m:t>&gt;</m:t>
                    </m:r>
                    <m:r>
                      <a:rPr lang="zh-CN" altLang="ar-AE" sz="2000" i="1" spc="200" dirty="0" smtClean="0">
                        <a:latin typeface="Cambria Math" panose="02040503050406030204" pitchFamily="18" charset="0"/>
                        <a:cs typeface="Times New Roman"/>
                      </a:rPr>
                      <m:t>𝑙</m:t>
                    </m:r>
                    <m:r>
                      <a:rPr lang="zh-CN" altLang="ar-AE" sz="1600" i="1" spc="300" baseline="-23148" dirty="0">
                        <a:latin typeface="Cambria Math" panose="02040503050406030204" pitchFamily="18" charset="0"/>
                        <a:cs typeface="Times New Roman"/>
                      </a:rPr>
                      <m:t>𝑐</m:t>
                    </m:r>
                  </m:oMath>
                </a14:m>
                <a:r>
                  <a:rPr lang="zh-CN" altLang="en-US" sz="2000" spc="10" dirty="0"/>
                  <a:t>引力不稳定</a:t>
                </a:r>
                <a:r>
                  <a:rPr lang="en-US" altLang="zh-CN" sz="2000" spc="10" dirty="0"/>
                  <a:t>(</a:t>
                </a:r>
                <a:r>
                  <a:rPr lang="zh-CN" altLang="en-US" sz="2000" spc="10" dirty="0"/>
                  <a:t>后续结合扰动的增长更清晰</a:t>
                </a:r>
                <a:r>
                  <a:rPr lang="en-US" altLang="zh-CN" sz="2000" spc="10" dirty="0"/>
                  <a:t>)</a:t>
                </a:r>
                <a:endParaRPr sz="2000" dirty="0">
                  <a:latin typeface="SimSun"/>
                  <a:cs typeface="SimSun"/>
                </a:endParaRPr>
              </a:p>
            </p:txBody>
          </p:sp>
        </mc:Choice>
        <mc:Fallback xmlns="">
          <p:sp>
            <p:nvSpPr>
              <p:cNvPr id="23" name="object 20">
                <a:extLst>
                  <a:ext uri="{FF2B5EF4-FFF2-40B4-BE49-F238E27FC236}">
                    <a16:creationId xmlns:a16="http://schemas.microsoft.com/office/drawing/2014/main" id="{3D585597-824A-4833-A70F-B1996EEA9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10" y="2492293"/>
                <a:ext cx="5982970" cy="1347998"/>
              </a:xfrm>
              <a:prstGeom prst="rect">
                <a:avLst/>
              </a:prstGeom>
              <a:blipFill>
                <a:blip r:embed="rId4"/>
                <a:stretch>
                  <a:fillRect l="-1521" t="-4889" b="-10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bject 3">
            <a:extLst>
              <a:ext uri="{FF2B5EF4-FFF2-40B4-BE49-F238E27FC236}">
                <a16:creationId xmlns:a16="http://schemas.microsoft.com/office/drawing/2014/main" id="{FE2BFD7B-2B87-4819-92F4-334A374BB94E}"/>
              </a:ext>
            </a:extLst>
          </p:cNvPr>
          <p:cNvSpPr txBox="1"/>
          <p:nvPr/>
        </p:nvSpPr>
        <p:spPr>
          <a:xfrm>
            <a:off x="897610" y="3943350"/>
            <a:ext cx="4745330" cy="920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latin typeface="SimSun"/>
                <a:cs typeface="SimSun"/>
              </a:rPr>
              <a:t>引力不稳定性依赖于尺度，依赖于物质的性质</a:t>
            </a:r>
            <a:endParaRPr dirty="0">
              <a:latin typeface="SimSun"/>
              <a:cs typeface="SimSun"/>
            </a:endParaRPr>
          </a:p>
          <a:p>
            <a:pPr marL="318770">
              <a:spcBef>
                <a:spcPts val="290"/>
              </a:spcBef>
            </a:pPr>
            <a:r>
              <a:rPr lang="zh-CN" altLang="en-US" spc="5" dirty="0">
                <a:latin typeface="SimSun"/>
                <a:cs typeface="SimSun"/>
              </a:rPr>
              <a:t>冷气体：</a:t>
            </a:r>
            <a:r>
              <a:rPr lang="en-US" altLang="zh-CN" b="1" dirty="0">
                <a:latin typeface="Times New Roman"/>
                <a:cs typeface="Times New Roman"/>
              </a:rPr>
              <a:t>Jeans</a:t>
            </a:r>
            <a:r>
              <a:rPr lang="zh-CN" altLang="en-US" spc="5" dirty="0">
                <a:latin typeface="SimSun"/>
                <a:cs typeface="SimSun"/>
              </a:rPr>
              <a:t>尺度小</a:t>
            </a:r>
            <a:endParaRPr lang="en-US" altLang="zh-CN" spc="5" dirty="0">
              <a:latin typeface="SimSun"/>
              <a:cs typeface="SimSun"/>
            </a:endParaRPr>
          </a:p>
          <a:p>
            <a:pPr marL="318770">
              <a:spcBef>
                <a:spcPts val="290"/>
              </a:spcBef>
            </a:pPr>
            <a:r>
              <a:rPr lang="zh-CN" altLang="en-US" spc="10" dirty="0">
                <a:latin typeface="SimSun"/>
                <a:cs typeface="SimSun"/>
              </a:rPr>
              <a:t>热气体：</a:t>
            </a:r>
            <a:r>
              <a:rPr lang="en-US" altLang="zh-CN" b="1" spc="-5" dirty="0">
                <a:latin typeface="Times New Roman"/>
                <a:cs typeface="Times New Roman"/>
              </a:rPr>
              <a:t>Jean</a:t>
            </a:r>
            <a:r>
              <a:rPr lang="en-US" altLang="zh-CN" b="1" dirty="0">
                <a:latin typeface="Times New Roman"/>
                <a:cs typeface="Times New Roman"/>
              </a:rPr>
              <a:t>s</a:t>
            </a:r>
            <a:r>
              <a:rPr lang="zh-CN" altLang="en-US" spc="10" dirty="0">
                <a:latin typeface="SimSun"/>
                <a:cs typeface="SimSun"/>
              </a:rPr>
              <a:t>尺度大</a:t>
            </a:r>
            <a:endParaRPr lang="zh-CN" altLang="en-US" dirty="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4755" y="133887"/>
            <a:ext cx="7914005" cy="4587875"/>
            <a:chOff x="714755" y="175216"/>
            <a:chExt cx="7914005" cy="45878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3259" y="175216"/>
              <a:ext cx="7895238" cy="458728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14755" y="4017263"/>
              <a:ext cx="1214755" cy="323215"/>
            </a:xfrm>
            <a:custGeom>
              <a:avLst/>
              <a:gdLst/>
              <a:ahLst/>
              <a:cxnLst/>
              <a:rect l="l" t="t" r="r" b="b"/>
              <a:pathLst>
                <a:path w="1214755" h="323214">
                  <a:moveTo>
                    <a:pt x="1214628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1214628" y="323088"/>
                  </a:lnTo>
                  <a:lnTo>
                    <a:pt x="12146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2819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1292" y="275418"/>
            <a:ext cx="6741416" cy="362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60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57883" y="39585"/>
            <a:ext cx="6033517" cy="5104130"/>
            <a:chOff x="1357883" y="39585"/>
            <a:chExt cx="6715125" cy="51041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1882" y="39585"/>
              <a:ext cx="6386747" cy="26670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7883" y="2699003"/>
              <a:ext cx="6714744" cy="24444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4450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209550"/>
            <a:ext cx="3310254" cy="4122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95"/>
              </a:spcBef>
              <a:tabLst>
                <a:tab pos="444500" algn="l"/>
              </a:tabLst>
            </a:pPr>
            <a:r>
              <a:rPr lang="en-US" sz="2600" b="1" spc="10" dirty="0">
                <a:latin typeface="SimSun"/>
              </a:rPr>
              <a:t>5.</a:t>
            </a:r>
            <a:r>
              <a:rPr sz="2600" b="1" spc="10" dirty="0">
                <a:latin typeface="SimSun"/>
              </a:rPr>
              <a:t>结构形成物理模型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3121" y="1798082"/>
            <a:ext cx="276193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latin typeface="SimSun"/>
                <a:cs typeface="SimSun"/>
              </a:rPr>
              <a:t>星系形成晚，与观测不符</a:t>
            </a:r>
            <a:endParaRPr dirty="0">
              <a:latin typeface="SimSun"/>
              <a:cs typeface="SimSun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DEA154-5F74-4652-970C-E7D48D2D7B31}"/>
              </a:ext>
            </a:extLst>
          </p:cNvPr>
          <p:cNvSpPr txBox="1"/>
          <p:nvPr/>
        </p:nvSpPr>
        <p:spPr>
          <a:xfrm>
            <a:off x="457200" y="819150"/>
            <a:ext cx="2667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700" indent="-342900"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zh-CN" altLang="en-US" sz="2000" b="1" spc="-5" dirty="0">
                <a:latin typeface="Microsoft YaHei UI"/>
                <a:ea typeface="+mj-ea"/>
              </a:rPr>
              <a:t>纯重子物质模型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C916FAC-0211-4281-BBF2-BCED160C5EC2}"/>
                  </a:ext>
                </a:extLst>
              </p:cNvPr>
              <p:cNvSpPr txBox="1"/>
              <p:nvPr/>
            </p:nvSpPr>
            <p:spPr>
              <a:xfrm>
                <a:off x="762000" y="1428750"/>
                <a:ext cx="3200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8100">
                  <a:spcBef>
                    <a:spcPts val="100"/>
                  </a:spcBef>
                </a:pPr>
                <a:r>
                  <a:rPr lang="zh-CN" altLang="en-US" spc="5" dirty="0">
                    <a:latin typeface="SimSun"/>
                    <a:cs typeface="SimSun"/>
                  </a:rPr>
                  <a:t>问题：理论与观</a:t>
                </a:r>
                <a:r>
                  <a:rPr lang="zh-CN" altLang="en-US" dirty="0">
                    <a:latin typeface="SimSun"/>
                    <a:cs typeface="SimSun"/>
                  </a:rPr>
                  <a:t>测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zh-CN" altLang="ar-A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ar-AE" altLang="zh-CN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ar-AE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zh-CN" altLang="ar-A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ar-AE" altLang="zh-CN" sz="1800" baseline="-23504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C916FAC-0211-4281-BBF2-BCED160C5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428750"/>
                <a:ext cx="3200400" cy="369332"/>
              </a:xfrm>
              <a:prstGeom prst="rect">
                <a:avLst/>
              </a:prstGeom>
              <a:blipFill>
                <a:blip r:embed="rId2"/>
                <a:stretch>
                  <a:fillRect l="-381" t="-11475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C97F95DD-9925-440E-AD9A-FE294E09CA5D}"/>
              </a:ext>
            </a:extLst>
          </p:cNvPr>
          <p:cNvSpPr txBox="1"/>
          <p:nvPr/>
        </p:nvSpPr>
        <p:spPr>
          <a:xfrm>
            <a:off x="457200" y="2387084"/>
            <a:ext cx="2267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indent="-457200"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zh-CN" altLang="en-US" b="1" kern="0" spc="-5" dirty="0">
                <a:solidFill>
                  <a:sysClr val="windowText" lastClr="000000"/>
                </a:solidFill>
                <a:latin typeface="Microsoft YaHei UI"/>
                <a:cs typeface="Microsoft YaHei UI"/>
              </a:rPr>
              <a:t>热暗物质模型</a:t>
            </a: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20247941-EDDC-4C76-8506-43572253A3A7}"/>
              </a:ext>
            </a:extLst>
          </p:cNvPr>
          <p:cNvSpPr txBox="1"/>
          <p:nvPr/>
        </p:nvSpPr>
        <p:spPr>
          <a:xfrm>
            <a:off x="914400" y="2876550"/>
            <a:ext cx="3352800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10" dirty="0">
                <a:latin typeface="SimSun"/>
              </a:rPr>
              <a:t>问题：小尺度扰动被</a:t>
            </a:r>
            <a:r>
              <a:rPr lang="en-US" altLang="zh-CN" spc="10" dirty="0">
                <a:latin typeface="SimSun"/>
              </a:rPr>
              <a:t>free</a:t>
            </a:r>
            <a:r>
              <a:rPr lang="zh-CN" altLang="en-US" spc="10" dirty="0">
                <a:latin typeface="SimSun"/>
              </a:rPr>
              <a:t> </a:t>
            </a:r>
            <a:r>
              <a:rPr spc="10" dirty="0">
                <a:latin typeface="SimSun"/>
              </a:rPr>
              <a:t>streaming 抹平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zh-CN" altLang="en-US" spc="10" dirty="0">
                <a:latin typeface="SimSun"/>
              </a:rPr>
              <a:t>大于星系团尺度的结构先形成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zh-CN" altLang="en-US" spc="10" dirty="0">
                <a:latin typeface="SimSun"/>
              </a:rPr>
              <a:t>碎裂形成星系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zh-CN" altLang="en-US" spc="10" dirty="0">
                <a:latin typeface="SimSun"/>
              </a:rPr>
              <a:t>星系形成时间晚于观测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A1968B-CFDC-4E81-A94B-A49A10FFE839}"/>
              </a:ext>
            </a:extLst>
          </p:cNvPr>
          <p:cNvSpPr txBox="1"/>
          <p:nvPr/>
        </p:nvSpPr>
        <p:spPr>
          <a:xfrm>
            <a:off x="533400" y="4324350"/>
            <a:ext cx="3904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1150">
              <a:lnSpc>
                <a:spcPct val="100000"/>
              </a:lnSpc>
            </a:pPr>
            <a:r>
              <a:rPr lang="en-US" altLang="zh-CN" spc="10" dirty="0">
                <a:latin typeface="SimSun"/>
              </a:rPr>
              <a:t>Top-down structure formation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DB0C76A-787C-448B-891B-18EA28C8EE4F}"/>
              </a:ext>
            </a:extLst>
          </p:cNvPr>
          <p:cNvSpPr txBox="1"/>
          <p:nvPr/>
        </p:nvSpPr>
        <p:spPr>
          <a:xfrm>
            <a:off x="4953000" y="819150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36550" indent="-28575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zh-CN" altLang="en-US" sz="1800" b="1" spc="-5" dirty="0">
                <a:latin typeface="Microsoft YaHei UI"/>
                <a:ea typeface="+mj-ea"/>
              </a:rPr>
              <a:t>冷暗物质模型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0949FC-AC44-40BD-8C02-84CFD636519C}"/>
              </a:ext>
            </a:extLst>
          </p:cNvPr>
          <p:cNvSpPr txBox="1"/>
          <p:nvPr/>
        </p:nvSpPr>
        <p:spPr>
          <a:xfrm>
            <a:off x="4191000" y="1292324"/>
            <a:ext cx="5083444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00000"/>
              </a:lnSpc>
            </a:pPr>
            <a:r>
              <a:rPr lang="en-US" altLang="zh-CN" sz="1800" b="1" spc="-5" dirty="0">
                <a:latin typeface="Times New Roman"/>
                <a:cs typeface="Times New Roman"/>
              </a:rPr>
              <a:t>* </a:t>
            </a:r>
            <a:r>
              <a:rPr lang="en-US" altLang="zh-CN" sz="1800" spc="-5" dirty="0">
                <a:latin typeface="Times New Roman"/>
                <a:cs typeface="Times New Roman"/>
              </a:rPr>
              <a:t>bottom-up</a:t>
            </a:r>
            <a:r>
              <a:rPr lang="en-US" altLang="zh-CN" sz="1800" spc="-10" dirty="0">
                <a:latin typeface="Times New Roman"/>
                <a:cs typeface="Times New Roman"/>
              </a:rPr>
              <a:t> </a:t>
            </a:r>
            <a:r>
              <a:rPr lang="en-US" altLang="zh-CN" sz="1800" spc="-5" dirty="0">
                <a:latin typeface="Times New Roman"/>
                <a:cs typeface="Times New Roman"/>
              </a:rPr>
              <a:t>(hierarchical)</a:t>
            </a:r>
            <a:r>
              <a:rPr lang="en-US" altLang="zh-CN" sz="1800" spc="-15" dirty="0">
                <a:latin typeface="Times New Roman"/>
                <a:cs typeface="Times New Roman"/>
              </a:rPr>
              <a:t> </a:t>
            </a:r>
            <a:r>
              <a:rPr lang="zh-CN" altLang="en-US" sz="1800" spc="-5" dirty="0">
                <a:latin typeface="SimSun"/>
                <a:cs typeface="SimSun"/>
              </a:rPr>
              <a:t>等级成团模型</a:t>
            </a:r>
            <a:endParaRPr lang="zh-CN" altLang="en-US" sz="1800" dirty="0">
              <a:latin typeface="SimSun"/>
              <a:cs typeface="SimSun"/>
            </a:endParaRPr>
          </a:p>
          <a:p>
            <a:pPr marL="405765">
              <a:lnSpc>
                <a:spcPct val="100000"/>
              </a:lnSpc>
              <a:spcBef>
                <a:spcPts val="340"/>
              </a:spcBef>
            </a:pPr>
            <a:r>
              <a:rPr lang="zh-CN" altLang="en-US" sz="1800" spc="-5" dirty="0">
                <a:latin typeface="SimSun"/>
                <a:cs typeface="SimSun"/>
              </a:rPr>
              <a:t>小尺度结构先形成</a:t>
            </a:r>
            <a:r>
              <a:rPr lang="zh-CN" altLang="en-US" sz="1800" spc="-665" dirty="0">
                <a:latin typeface="SimSun"/>
                <a:cs typeface="SimSun"/>
              </a:rPr>
              <a:t> </a:t>
            </a:r>
            <a:r>
              <a:rPr lang="en-US" altLang="zh-CN" sz="1800" spc="-5" dirty="0">
                <a:latin typeface="Times New Roman"/>
                <a:cs typeface="Times New Roman"/>
              </a:rPr>
              <a:t>--</a:t>
            </a:r>
            <a:r>
              <a:rPr lang="en-US" altLang="zh-CN" sz="1800" spc="-5" dirty="0">
                <a:latin typeface="SimSun"/>
                <a:cs typeface="SimSun"/>
              </a:rPr>
              <a:t>〉</a:t>
            </a:r>
            <a:r>
              <a:rPr lang="zh-CN" altLang="en-US" sz="1800" spc="-5" dirty="0">
                <a:latin typeface="SimSun"/>
                <a:cs typeface="SimSun"/>
              </a:rPr>
              <a:t>合并形成大尺度结构</a:t>
            </a:r>
            <a:endParaRPr lang="zh-CN" altLang="en-US" sz="1800" dirty="0">
              <a:latin typeface="SimSun"/>
              <a:cs typeface="SimSun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AC7C51B-8A87-404C-ABFD-13B0D92B50B4}"/>
              </a:ext>
            </a:extLst>
          </p:cNvPr>
          <p:cNvSpPr txBox="1"/>
          <p:nvPr/>
        </p:nvSpPr>
        <p:spPr>
          <a:xfrm>
            <a:off x="4191000" y="2027108"/>
            <a:ext cx="3188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4200" indent="-355600">
              <a:lnSpc>
                <a:spcPct val="100000"/>
              </a:lnSpc>
              <a:spcBef>
                <a:spcPts val="335"/>
              </a:spcBef>
              <a:buFont typeface="Times New Roman"/>
              <a:buChar char="*"/>
              <a:tabLst>
                <a:tab pos="583565" algn="l"/>
                <a:tab pos="584200" algn="l"/>
              </a:tabLst>
            </a:pPr>
            <a:r>
              <a:rPr lang="zh-CN" altLang="en-US" sz="1800" spc="-5" dirty="0">
                <a:latin typeface="SimSun"/>
                <a:cs typeface="SimSun"/>
              </a:rPr>
              <a:t>与观测很大程度符合</a:t>
            </a:r>
            <a:endParaRPr lang="zh-CN" altLang="en-US" sz="1800" dirty="0">
              <a:latin typeface="SimSun"/>
              <a:cs typeface="SimSun"/>
            </a:endParaRP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EDCE38BD-3B55-45FA-B1C6-E240A7A92406}"/>
              </a:ext>
            </a:extLst>
          </p:cNvPr>
          <p:cNvSpPr txBox="1"/>
          <p:nvPr/>
        </p:nvSpPr>
        <p:spPr>
          <a:xfrm>
            <a:off x="4876802" y="2441578"/>
            <a:ext cx="3605683" cy="1563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lang="zh-CN" altLang="en-US" spc="-5" dirty="0">
                <a:latin typeface="SimSun"/>
              </a:rPr>
              <a:t>仍有不清楚的地方</a:t>
            </a:r>
            <a:endParaRPr spc="-5" dirty="0">
              <a:latin typeface="SimSun"/>
            </a:endParaRPr>
          </a:p>
          <a:p>
            <a:pPr marL="228600">
              <a:lnSpc>
                <a:spcPct val="100000"/>
              </a:lnSpc>
              <a:spcBef>
                <a:spcPts val="300"/>
              </a:spcBef>
            </a:pPr>
            <a:r>
              <a:rPr spc="-5" dirty="0">
                <a:latin typeface="SimSun"/>
              </a:rPr>
              <a:t>* Ωm , σ8 ……</a:t>
            </a:r>
          </a:p>
          <a:p>
            <a:pPr marL="494030" indent="-267335">
              <a:lnSpc>
                <a:spcPct val="100000"/>
              </a:lnSpc>
              <a:spcBef>
                <a:spcPts val="375"/>
              </a:spcBef>
              <a:buFont typeface="Times New Roman"/>
              <a:buChar char="*"/>
              <a:tabLst>
                <a:tab pos="494665" algn="l"/>
              </a:tabLst>
            </a:pPr>
            <a:r>
              <a:rPr spc="-5" dirty="0">
                <a:latin typeface="SimSun"/>
              </a:rPr>
              <a:t>小尺度问题</a:t>
            </a:r>
          </a:p>
          <a:p>
            <a:pPr marL="584200" indent="-355600">
              <a:lnSpc>
                <a:spcPct val="100000"/>
              </a:lnSpc>
              <a:spcBef>
                <a:spcPts val="335"/>
              </a:spcBef>
              <a:buFont typeface="Times New Roman"/>
              <a:buChar char="*"/>
              <a:tabLst>
                <a:tab pos="583565" algn="l"/>
                <a:tab pos="584200" algn="l"/>
              </a:tabLst>
            </a:pPr>
            <a:r>
              <a:rPr spc="-5" dirty="0">
                <a:latin typeface="SimSun"/>
              </a:rPr>
              <a:t>冷暗物质是什么？</a:t>
            </a: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pc="-5" dirty="0">
                <a:latin typeface="SimSun"/>
              </a:rPr>
              <a:t>warm dark matter??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8586" y="749045"/>
            <a:ext cx="25857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10" dirty="0"/>
              <a:t>结构形成的一般图像：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631342" y="1663700"/>
            <a:ext cx="3819525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10" dirty="0">
                <a:latin typeface="SimSun"/>
                <a:cs typeface="SimSun"/>
              </a:rPr>
              <a:t>暴涨阶段：量子场涨落</a:t>
            </a:r>
            <a:endParaRPr sz="2000" dirty="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sz="2000" spc="10" dirty="0">
                <a:latin typeface="SimSun"/>
                <a:cs typeface="SimSun"/>
              </a:rPr>
              <a:t>暴涨结束，量子场能</a:t>
            </a:r>
            <a:r>
              <a:rPr sz="2000" dirty="0">
                <a:latin typeface="SimSun"/>
                <a:cs typeface="SimSun"/>
              </a:rPr>
              <a:t>量</a:t>
            </a:r>
            <a:r>
              <a:rPr sz="2000" spc="-570" dirty="0">
                <a:latin typeface="SimSun"/>
                <a:cs typeface="SimSun"/>
              </a:rPr>
              <a:t> </a:t>
            </a:r>
            <a:r>
              <a:rPr sz="2000" b="1" spc="-5" dirty="0">
                <a:latin typeface="Calibri"/>
                <a:cs typeface="Calibri"/>
              </a:rPr>
              <a:t>--</a:t>
            </a:r>
            <a:r>
              <a:rPr sz="2000" spc="10" dirty="0">
                <a:latin typeface="SimSun"/>
                <a:cs typeface="SimSun"/>
              </a:rPr>
              <a:t>〉</a:t>
            </a:r>
            <a:r>
              <a:rPr sz="2000" spc="10" dirty="0" err="1">
                <a:latin typeface="SimSun"/>
                <a:cs typeface="SimSun"/>
              </a:rPr>
              <a:t>物质场</a:t>
            </a:r>
            <a:endParaRPr lang="zh-CN" altLang="en-US" sz="2000" dirty="0">
              <a:latin typeface="SimSun"/>
              <a:cs typeface="SimSun"/>
            </a:endParaRPr>
          </a:p>
          <a:p>
            <a:pPr marL="1040765">
              <a:lnSpc>
                <a:spcPct val="100000"/>
              </a:lnSpc>
            </a:pPr>
            <a:r>
              <a:rPr lang="en-US" altLang="zh-CN" sz="2000" b="1" spc="-5" dirty="0">
                <a:latin typeface="Calibri"/>
                <a:cs typeface="Calibri"/>
              </a:rPr>
              <a:t>--</a:t>
            </a:r>
            <a:r>
              <a:rPr lang="en-US" altLang="zh-CN" sz="2000" spc="10" dirty="0">
                <a:latin typeface="SimSun"/>
                <a:cs typeface="SimSun"/>
              </a:rPr>
              <a:t>〉</a:t>
            </a:r>
            <a:r>
              <a:rPr lang="zh-CN" altLang="en-US" sz="2000" spc="10" dirty="0">
                <a:latin typeface="SimSun"/>
                <a:cs typeface="SimSun"/>
              </a:rPr>
              <a:t>物质场涨落</a:t>
            </a:r>
            <a:endParaRPr lang="zh-CN" altLang="en-US" sz="2000" dirty="0">
              <a:latin typeface="SimSun"/>
              <a:cs typeface="SimSun"/>
            </a:endParaRPr>
          </a:p>
          <a:p>
            <a:pPr marL="1040765">
              <a:lnSpc>
                <a:spcPct val="100000"/>
              </a:lnSpc>
            </a:pPr>
            <a:r>
              <a:rPr sz="2000" spc="10" dirty="0" err="1">
                <a:latin typeface="SimSun"/>
                <a:cs typeface="SimSun"/>
              </a:rPr>
              <a:t>结构形成的种子</a:t>
            </a:r>
            <a:endParaRPr sz="2000" dirty="0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3603" y="3275076"/>
            <a:ext cx="2648712" cy="149047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788408" y="1330452"/>
            <a:ext cx="4253865" cy="2159635"/>
            <a:chOff x="4788408" y="1330452"/>
            <a:chExt cx="4253865" cy="215963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2696" y="2139696"/>
              <a:ext cx="1866900" cy="7025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88408" y="1330452"/>
              <a:ext cx="4253484" cy="2159508"/>
            </a:xfrm>
            <a:prstGeom prst="rect">
              <a:avLst/>
            </a:prstGeom>
          </p:spPr>
        </p:pic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3D2AD0DB-FEF3-4077-90B9-77D769C623D2}"/>
              </a:ext>
            </a:extLst>
          </p:cNvPr>
          <p:cNvSpPr txBox="1">
            <a:spLocks/>
          </p:cNvSpPr>
          <p:nvPr/>
        </p:nvSpPr>
        <p:spPr>
          <a:xfrm>
            <a:off x="603910" y="212801"/>
            <a:ext cx="32353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SimSun"/>
                <a:ea typeface="+mj-ea"/>
                <a:cs typeface="SimSun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zh-CN" altLang="en-US" kern="0"/>
              <a:t>结构形成：等级成团</a:t>
            </a:r>
            <a:endParaRPr lang="zh-CN" altLang="en-US" kern="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067" y="2571750"/>
            <a:ext cx="1497839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扰动非线性演化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67000" y="57150"/>
            <a:ext cx="5500370" cy="5027625"/>
            <a:chOff x="1687067" y="513908"/>
            <a:chExt cx="5576570" cy="46297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7465" y="513908"/>
              <a:ext cx="5237694" cy="22110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067" y="2694430"/>
              <a:ext cx="5576315" cy="2449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590" y="244421"/>
            <a:ext cx="7040820" cy="41757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90021" y="150883"/>
            <a:ext cx="6006179" cy="4993005"/>
            <a:chOff x="1690021" y="150883"/>
            <a:chExt cx="7426959" cy="49930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0021" y="150883"/>
              <a:ext cx="5971126" cy="499261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5707" y="2066562"/>
              <a:ext cx="3070981" cy="4998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0070" y="157654"/>
            <a:ext cx="5462285" cy="476553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133350"/>
            <a:ext cx="5816080" cy="16002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7758" y="2038350"/>
            <a:ext cx="6328484" cy="28604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b="56543"/>
          <a:stretch/>
        </p:blipFill>
        <p:spPr>
          <a:xfrm>
            <a:off x="155171" y="1318859"/>
            <a:ext cx="4819650" cy="16764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400" y="100702"/>
            <a:ext cx="4419600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23215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Times New Roman"/>
                <a:cs typeface="Times New Roman"/>
              </a:rPr>
              <a:t>结构的形成需要暗物质的特定形式。</a:t>
            </a:r>
            <a:endParaRPr lang="en-US" altLang="zh-CN" dirty="0">
              <a:latin typeface="Times New Roman"/>
              <a:cs typeface="Times New Roman"/>
            </a:endParaRPr>
          </a:p>
          <a:p>
            <a:pPr marL="12700" marR="323215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Times New Roman"/>
                <a:cs typeface="Times New Roman"/>
              </a:rPr>
              <a:t>暗物质有三种形式：</a:t>
            </a:r>
            <a:r>
              <a:rPr sz="1800" dirty="0">
                <a:latin typeface="Times New Roman"/>
                <a:cs typeface="Times New Roman"/>
              </a:rPr>
              <a:t>Hot,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40" dirty="0">
                <a:latin typeface="Times New Roman"/>
                <a:cs typeface="Times New Roman"/>
              </a:rPr>
              <a:t>Warm</a:t>
            </a:r>
            <a:r>
              <a:rPr sz="1800" dirty="0">
                <a:latin typeface="Times New Roman"/>
                <a:cs typeface="Times New Roman"/>
              </a:rPr>
              <a:t> and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Cold.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EAB1D6-A076-4D2E-B3C0-07BC47EBE6E8}"/>
              </a:ext>
            </a:extLst>
          </p:cNvPr>
          <p:cNvSpPr txBox="1"/>
          <p:nvPr/>
        </p:nvSpPr>
        <p:spPr>
          <a:xfrm>
            <a:off x="383771" y="3257550"/>
            <a:ext cx="4819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Times New Roman"/>
                <a:cs typeface="Times New Roman"/>
              </a:rPr>
              <a:t>Hot </a:t>
            </a:r>
            <a:r>
              <a:rPr lang="en-US" altLang="zh-CN" sz="1800" spc="-5" dirty="0">
                <a:latin typeface="Times New Roman"/>
                <a:cs typeface="Times New Roman"/>
              </a:rPr>
              <a:t>DM </a:t>
            </a:r>
            <a:r>
              <a:rPr lang="zh-CN" altLang="zh-CN" dirty="0">
                <a:effectLst/>
                <a:latin typeface="+mn-ea"/>
              </a:rPr>
              <a:t>产生大而光滑的特征，因为它以高速传播。大量中微子近光速</a:t>
            </a:r>
            <a:r>
              <a:rPr lang="zh-CN" altLang="en-US" dirty="0">
                <a:effectLst/>
                <a:latin typeface="+mn-ea"/>
              </a:rPr>
              <a:t>运</a:t>
            </a:r>
            <a:r>
              <a:rPr lang="zh-CN" altLang="zh-CN" dirty="0">
                <a:effectLst/>
                <a:latin typeface="+mn-ea"/>
              </a:rPr>
              <a:t>动，但与物质的相互作用非常微弱，因此可以</a:t>
            </a:r>
            <a:r>
              <a:rPr lang="zh-CN" altLang="en-US" dirty="0">
                <a:effectLst/>
                <a:latin typeface="+mn-ea"/>
              </a:rPr>
              <a:t>抹平</a:t>
            </a:r>
            <a:r>
              <a:rPr lang="zh-CN" altLang="zh-CN" dirty="0">
                <a:effectLst/>
                <a:latin typeface="+mn-ea"/>
              </a:rPr>
              <a:t>大</a:t>
            </a:r>
            <a:r>
              <a:rPr lang="zh-CN" altLang="en-US" dirty="0">
                <a:effectLst/>
                <a:latin typeface="+mn-ea"/>
              </a:rPr>
              <a:t>的</a:t>
            </a:r>
            <a:r>
              <a:rPr lang="zh-CN" altLang="zh-CN" dirty="0">
                <a:effectLst/>
                <a:latin typeface="+mn-ea"/>
              </a:rPr>
              <a:t>密度增强。</a:t>
            </a:r>
          </a:p>
        </p:txBody>
      </p:sp>
      <p:pic>
        <p:nvPicPr>
          <p:cNvPr id="10" name="object 4">
            <a:extLst>
              <a:ext uri="{FF2B5EF4-FFF2-40B4-BE49-F238E27FC236}">
                <a16:creationId xmlns:a16="http://schemas.microsoft.com/office/drawing/2014/main" id="{6C646C4D-F204-488B-8E40-B00D6B2874F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0200" y="26135"/>
            <a:ext cx="3657600" cy="326243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712DF7B-0D4F-4146-B044-97261C2A4CB3}"/>
              </a:ext>
            </a:extLst>
          </p:cNvPr>
          <p:cNvSpPr txBox="1"/>
          <p:nvPr/>
        </p:nvSpPr>
        <p:spPr>
          <a:xfrm>
            <a:off x="5867400" y="3790950"/>
            <a:ext cx="27432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zh-CN" dirty="0">
                <a:effectLst/>
                <a:latin typeface="+mn-ea"/>
              </a:rPr>
              <a:t>先形成星系团大小的大型结构，然后分裂成星系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57150"/>
            <a:ext cx="6096000" cy="50863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209551"/>
            <a:ext cx="6593123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7775" y="438150"/>
            <a:ext cx="7168450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1038" y="443638"/>
            <a:ext cx="7077104" cy="410931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3016" y="292736"/>
            <a:ext cx="7265351" cy="456501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532" y="950975"/>
            <a:ext cx="7193280" cy="37566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380479" y="4795824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δc</a:t>
            </a:r>
            <a:r>
              <a:rPr sz="1800" spc="5" dirty="0">
                <a:latin typeface="Times New Roman"/>
                <a:cs typeface="Times New Roman"/>
              </a:rPr>
              <a:t>=</a:t>
            </a:r>
            <a:r>
              <a:rPr sz="1800" dirty="0">
                <a:latin typeface="Times New Roman"/>
                <a:cs typeface="Times New Roman"/>
              </a:rPr>
              <a:t>1.686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55748" y="435863"/>
            <a:ext cx="1932431" cy="39014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938776" y="452373"/>
            <a:ext cx="2776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ahoma"/>
                <a:cs typeface="Tahoma"/>
              </a:rPr>
              <a:t>D(t):</a:t>
            </a:r>
            <a:r>
              <a:rPr sz="1800" spc="-1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the</a:t>
            </a:r>
            <a:r>
              <a:rPr sz="1800" spc="-2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linear growth</a:t>
            </a:r>
            <a:r>
              <a:rPr sz="1800" spc="-2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rate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33350"/>
            <a:ext cx="5685189" cy="469772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886" y="590550"/>
            <a:ext cx="6259514" cy="36761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0024" y="132522"/>
            <a:ext cx="5570106" cy="487991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1541" y="1001292"/>
            <a:ext cx="6551818" cy="30830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2">
            <a:extLst>
              <a:ext uri="{FF2B5EF4-FFF2-40B4-BE49-F238E27FC236}">
                <a16:creationId xmlns:a16="http://schemas.microsoft.com/office/drawing/2014/main" id="{66CA9FC5-78AE-426A-A9C2-2049B2CD18B2}"/>
              </a:ext>
            </a:extLst>
          </p:cNvPr>
          <p:cNvPicPr/>
          <p:nvPr/>
        </p:nvPicPr>
        <p:blipFill rotWithShape="1">
          <a:blip r:embed="rId2" cstate="print"/>
          <a:srcRect t="47407"/>
          <a:stretch/>
        </p:blipFill>
        <p:spPr>
          <a:xfrm>
            <a:off x="304800" y="285750"/>
            <a:ext cx="4267200" cy="1828800"/>
          </a:xfrm>
          <a:prstGeom prst="rect">
            <a:avLst/>
          </a:prstGeom>
        </p:spPr>
      </p:pic>
      <p:pic>
        <p:nvPicPr>
          <p:cNvPr id="9" name="object 4">
            <a:extLst>
              <a:ext uri="{FF2B5EF4-FFF2-40B4-BE49-F238E27FC236}">
                <a16:creationId xmlns:a16="http://schemas.microsoft.com/office/drawing/2014/main" id="{EF9E981E-4681-40E8-9480-43553542052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9200" y="80051"/>
            <a:ext cx="4008984" cy="37108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5F84459-5FC9-4CAE-8397-B5C88DFBC51E}"/>
              </a:ext>
            </a:extLst>
          </p:cNvPr>
          <p:cNvSpPr txBox="1"/>
          <p:nvPr/>
        </p:nvSpPr>
        <p:spPr>
          <a:xfrm>
            <a:off x="457200" y="3309205"/>
            <a:ext cx="5105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latin typeface="+mn-ea"/>
              </a:rPr>
              <a:t>先形成矮星系，然后合并产生更大的星系和星系团</a:t>
            </a:r>
            <a:r>
              <a:rPr lang="zh-CN" altLang="en-US" dirty="0">
                <a:latin typeface="+mn-ea"/>
              </a:rPr>
              <a:t>。</a:t>
            </a:r>
            <a:r>
              <a:rPr lang="zh-CN" altLang="zh-CN" dirty="0">
                <a:latin typeface="+mn-ea"/>
              </a:rPr>
              <a:t>在这种情况下，复合时的密度增强接近今天小星系的大小。这些增强从自引力坍缩成矮星系。</a:t>
            </a:r>
            <a:endParaRPr lang="zh-CN" altLang="en-US" dirty="0"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0B5BAA5-8667-4255-9819-9AFD166F5A99}"/>
              </a:ext>
            </a:extLst>
          </p:cNvPr>
          <p:cNvSpPr txBox="1"/>
          <p:nvPr/>
        </p:nvSpPr>
        <p:spPr>
          <a:xfrm>
            <a:off x="5471592" y="4250892"/>
            <a:ext cx="312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9870">
              <a:lnSpc>
                <a:spcPct val="100000"/>
              </a:lnSpc>
            </a:pPr>
            <a:r>
              <a:rPr lang="en-US" altLang="zh-CN" sz="1800" b="1" dirty="0">
                <a:solidFill>
                  <a:srgbClr val="0000FF"/>
                </a:solidFill>
                <a:latin typeface="Times New Roman"/>
                <a:cs typeface="Times New Roman"/>
              </a:rPr>
              <a:t>Supported</a:t>
            </a:r>
            <a:r>
              <a:rPr lang="en-US" altLang="zh-CN" sz="1800" b="1" spc="-5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b="1" dirty="0">
                <a:solidFill>
                  <a:srgbClr val="0000FF"/>
                </a:solidFill>
                <a:latin typeface="Times New Roman"/>
                <a:cs typeface="Times New Roman"/>
              </a:rPr>
              <a:t>by</a:t>
            </a:r>
            <a:r>
              <a:rPr lang="en-US" altLang="zh-CN" sz="1800" b="1" spc="-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b="1" dirty="0">
                <a:solidFill>
                  <a:srgbClr val="0000FF"/>
                </a:solidFill>
                <a:latin typeface="Times New Roman"/>
                <a:cs typeface="Times New Roman"/>
              </a:rPr>
              <a:t>observations!</a:t>
            </a:r>
            <a:endParaRPr lang="en-US" altLang="zh-CN" sz="1800" dirty="0">
              <a:latin typeface="Times New Roman"/>
              <a:cs typeface="Times New Roman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9BAB468-B11D-494F-8D0C-5DF450EFFE21}"/>
              </a:ext>
            </a:extLst>
          </p:cNvPr>
          <p:cNvSpPr txBox="1"/>
          <p:nvPr/>
        </p:nvSpPr>
        <p:spPr>
          <a:xfrm>
            <a:off x="457200" y="2388712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Times New Roman"/>
                <a:cs typeface="Times New Roman"/>
              </a:rPr>
              <a:t>Cold </a:t>
            </a:r>
            <a:r>
              <a:rPr lang="en-US" altLang="zh-CN" sz="1800" spc="-5" dirty="0">
                <a:latin typeface="Times New Roman"/>
                <a:cs typeface="Times New Roman"/>
              </a:rPr>
              <a:t>DM</a:t>
            </a:r>
            <a:r>
              <a:rPr lang="en-US" altLang="zh-CN" spc="-5" dirty="0">
                <a:latin typeface="Times New Roman"/>
                <a:cs typeface="Times New Roman"/>
              </a:rPr>
              <a:t> </a:t>
            </a:r>
            <a:r>
              <a:rPr lang="zh-CN" altLang="zh-CN" dirty="0">
                <a:effectLst/>
                <a:latin typeface="+mn-ea"/>
              </a:rPr>
              <a:t>移动缓慢，因此结块成小区域。小团块生长形成小星系</a:t>
            </a:r>
            <a:r>
              <a:rPr lang="zh-CN" altLang="en-US" dirty="0">
                <a:effectLst/>
                <a:latin typeface="+mn-ea"/>
              </a:rPr>
              <a:t>，于是</a:t>
            </a:r>
            <a:r>
              <a:rPr lang="zh-CN" altLang="zh-CN" dirty="0">
                <a:effectLst/>
                <a:latin typeface="+mn-ea"/>
              </a:rPr>
              <a:t>大尺度的特征被抑制。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3705" y="209169"/>
            <a:ext cx="16560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5" dirty="0">
                <a:latin typeface="Microsoft YaHei UI"/>
                <a:cs typeface="Microsoft YaHei UI"/>
              </a:rPr>
              <a:t>几点</a:t>
            </a:r>
            <a:r>
              <a:rPr sz="3200" b="1" dirty="0">
                <a:latin typeface="Microsoft YaHei UI"/>
                <a:cs typeface="Microsoft YaHei UI"/>
              </a:rPr>
              <a:t>讨论</a:t>
            </a:r>
            <a:endParaRPr sz="3200">
              <a:latin typeface="Microsoft YaHei UI"/>
              <a:cs typeface="Microsoft YaHei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5351" y="1045370"/>
            <a:ext cx="8455660" cy="305275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lang="en-US" altLang="zh-CN" sz="2000" dirty="0">
                <a:latin typeface="Times New Roman"/>
                <a:cs typeface="Times New Roman"/>
              </a:rPr>
              <a:t>Press-Schechter</a:t>
            </a:r>
            <a:r>
              <a:rPr lang="zh-CN" altLang="en-US" sz="2000" spc="-10" dirty="0">
                <a:latin typeface="SimSun"/>
                <a:cs typeface="SimSun"/>
              </a:rPr>
              <a:t>质</a:t>
            </a:r>
            <a:r>
              <a:rPr lang="zh-CN" altLang="en-US" sz="2000" dirty="0">
                <a:latin typeface="SimSun"/>
                <a:cs typeface="SimSun"/>
              </a:rPr>
              <a:t>量函数是等</a:t>
            </a:r>
            <a:r>
              <a:rPr lang="zh-CN" altLang="en-US" sz="2000" spc="-10" dirty="0">
                <a:latin typeface="SimSun"/>
                <a:cs typeface="SimSun"/>
              </a:rPr>
              <a:t>级</a:t>
            </a:r>
            <a:r>
              <a:rPr lang="zh-CN" altLang="en-US" sz="2000" dirty="0">
                <a:latin typeface="SimSun"/>
                <a:cs typeface="SimSun"/>
              </a:rPr>
              <a:t>式成团的模</a:t>
            </a:r>
            <a:r>
              <a:rPr lang="zh-CN" altLang="en-US" sz="2000" spc="-10" dirty="0">
                <a:latin typeface="SimSun"/>
                <a:cs typeface="SimSun"/>
              </a:rPr>
              <a:t>式</a:t>
            </a:r>
            <a:r>
              <a:rPr lang="zh-CN" altLang="en-US" sz="2000" spc="-5" dirty="0">
                <a:latin typeface="SimSun"/>
                <a:cs typeface="SimSun"/>
              </a:rPr>
              <a:t>（</a:t>
            </a:r>
            <a:r>
              <a:rPr lang="en-US" altLang="zh-CN" sz="2000" spc="-5" dirty="0">
                <a:latin typeface="Times New Roman"/>
                <a:cs typeface="Times New Roman"/>
              </a:rPr>
              <a:t>Bottom-up</a:t>
            </a:r>
            <a:r>
              <a:rPr lang="zh-CN" altLang="en-US" sz="2000" spc="-5" dirty="0">
                <a:latin typeface="SimSun"/>
                <a:cs typeface="SimSun"/>
              </a:rPr>
              <a:t>），</a:t>
            </a:r>
            <a:r>
              <a:rPr lang="zh-CN" altLang="en-US" sz="2000" dirty="0">
                <a:latin typeface="SimSun"/>
                <a:cs typeface="SimSun"/>
              </a:rPr>
              <a:t>质</a:t>
            </a:r>
            <a:r>
              <a:rPr lang="zh-CN" altLang="en-US" sz="2000" spc="-15" dirty="0">
                <a:latin typeface="SimSun"/>
                <a:cs typeface="SimSun"/>
              </a:rPr>
              <a:t>量</a:t>
            </a:r>
            <a:r>
              <a:rPr lang="zh-CN" altLang="en-US" sz="2000" dirty="0">
                <a:latin typeface="SimSun"/>
                <a:cs typeface="SimSun"/>
              </a:rPr>
              <a:t>越大的结构形成越晚，可</a:t>
            </a:r>
            <a:r>
              <a:rPr lang="zh-CN" altLang="en-US" sz="2000" spc="-15" dirty="0">
                <a:latin typeface="SimSun"/>
                <a:cs typeface="SimSun"/>
              </a:rPr>
              <a:t>以</a:t>
            </a:r>
            <a:r>
              <a:rPr lang="zh-CN" altLang="en-US" sz="2000" dirty="0">
                <a:latin typeface="SimSun"/>
                <a:cs typeface="SimSun"/>
              </a:rPr>
              <a:t>观测</a:t>
            </a:r>
            <a:r>
              <a:rPr lang="zh-CN" altLang="en-US" sz="2000" spc="-15" dirty="0">
                <a:latin typeface="SimSun"/>
                <a:cs typeface="SimSun"/>
              </a:rPr>
              <a:t>检</a:t>
            </a:r>
            <a:r>
              <a:rPr lang="zh-CN" altLang="en-US" sz="2000" dirty="0">
                <a:latin typeface="SimSun"/>
                <a:cs typeface="SimSun"/>
              </a:rPr>
              <a:t>验。</a:t>
            </a:r>
          </a:p>
          <a:p>
            <a:pPr marL="469900" marR="81280" indent="-457834">
              <a:lnSpc>
                <a:spcPct val="100000"/>
              </a:lnSpc>
              <a:spcBef>
                <a:spcPts val="47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lang="en-US" altLang="zh-CN" sz="2000" dirty="0">
                <a:latin typeface="Times New Roman"/>
                <a:cs typeface="Times New Roman"/>
              </a:rPr>
              <a:t>Press-Sc</a:t>
            </a:r>
            <a:r>
              <a:rPr lang="en-US" altLang="zh-CN" sz="2000" spc="-10" dirty="0">
                <a:latin typeface="Times New Roman"/>
                <a:cs typeface="Times New Roman"/>
              </a:rPr>
              <a:t>h</a:t>
            </a:r>
            <a:r>
              <a:rPr lang="en-US" altLang="zh-CN" sz="2000" dirty="0">
                <a:latin typeface="Times New Roman"/>
                <a:cs typeface="Times New Roman"/>
              </a:rPr>
              <a:t>ec</a:t>
            </a:r>
            <a:r>
              <a:rPr lang="en-US" altLang="zh-CN" sz="2000" spc="-15" dirty="0">
                <a:latin typeface="Times New Roman"/>
                <a:cs typeface="Times New Roman"/>
              </a:rPr>
              <a:t>h</a:t>
            </a:r>
            <a:r>
              <a:rPr lang="en-US" altLang="zh-CN" sz="2000" dirty="0">
                <a:latin typeface="Times New Roman"/>
                <a:cs typeface="Times New Roman"/>
              </a:rPr>
              <a:t>t</a:t>
            </a:r>
            <a:r>
              <a:rPr lang="en-US" altLang="zh-CN" sz="2000" spc="-10" dirty="0">
                <a:latin typeface="Times New Roman"/>
                <a:cs typeface="Times New Roman"/>
              </a:rPr>
              <a:t>e</a:t>
            </a:r>
            <a:r>
              <a:rPr lang="en-US" altLang="zh-CN" sz="2000" dirty="0">
                <a:latin typeface="Times New Roman"/>
                <a:cs typeface="Times New Roman"/>
              </a:rPr>
              <a:t>r</a:t>
            </a:r>
            <a:r>
              <a:rPr lang="zh-CN" altLang="en-US" sz="2000" spc="-10" dirty="0">
                <a:latin typeface="SimSun"/>
                <a:cs typeface="SimSun"/>
              </a:rPr>
              <a:t>质</a:t>
            </a:r>
            <a:r>
              <a:rPr lang="zh-CN" altLang="en-US" sz="2000" spc="5" dirty="0">
                <a:latin typeface="SimSun"/>
                <a:cs typeface="SimSun"/>
              </a:rPr>
              <a:t>量函</a:t>
            </a:r>
            <a:r>
              <a:rPr lang="zh-CN" altLang="en-US" sz="2000" spc="-10" dirty="0">
                <a:latin typeface="SimSun"/>
                <a:cs typeface="SimSun"/>
              </a:rPr>
              <a:t>数</a:t>
            </a:r>
            <a:r>
              <a:rPr lang="zh-CN" altLang="en-US" sz="2000" spc="5" dirty="0">
                <a:latin typeface="SimSun"/>
                <a:cs typeface="SimSun"/>
              </a:rPr>
              <a:t>是基</a:t>
            </a:r>
            <a:r>
              <a:rPr lang="zh-CN" altLang="en-US" sz="2000" spc="-10" dirty="0">
                <a:latin typeface="SimSun"/>
                <a:cs typeface="SimSun"/>
              </a:rPr>
              <a:t>于</a:t>
            </a:r>
            <a:r>
              <a:rPr lang="zh-CN" altLang="en-US" sz="2000" spc="5" dirty="0">
                <a:latin typeface="SimSun"/>
                <a:cs typeface="SimSun"/>
              </a:rPr>
              <a:t>球对</a:t>
            </a:r>
            <a:r>
              <a:rPr lang="zh-CN" altLang="en-US" sz="2000" spc="-10" dirty="0">
                <a:latin typeface="SimSun"/>
                <a:cs typeface="SimSun"/>
              </a:rPr>
              <a:t>称</a:t>
            </a:r>
            <a:r>
              <a:rPr lang="zh-CN" altLang="en-US" sz="2000" spc="5" dirty="0">
                <a:latin typeface="SimSun"/>
                <a:cs typeface="SimSun"/>
              </a:rPr>
              <a:t>塌缩</a:t>
            </a:r>
            <a:r>
              <a:rPr lang="zh-CN" altLang="en-US" sz="2000" spc="-10" dirty="0">
                <a:latin typeface="SimSun"/>
                <a:cs typeface="SimSun"/>
              </a:rPr>
              <a:t>模</a:t>
            </a:r>
            <a:r>
              <a:rPr lang="zh-CN" altLang="en-US" sz="2000" spc="5" dirty="0">
                <a:latin typeface="SimSun"/>
                <a:cs typeface="SimSun"/>
              </a:rPr>
              <a:t>型，</a:t>
            </a:r>
            <a:r>
              <a:rPr lang="zh-CN" altLang="en-US" sz="2000" spc="-10" dirty="0">
                <a:latin typeface="SimSun"/>
                <a:cs typeface="SimSun"/>
              </a:rPr>
              <a:t>认</a:t>
            </a:r>
            <a:r>
              <a:rPr lang="zh-CN" altLang="en-US" sz="2000" spc="5" dirty="0">
                <a:latin typeface="SimSun"/>
                <a:cs typeface="SimSun"/>
              </a:rPr>
              <a:t>为天</a:t>
            </a:r>
            <a:r>
              <a:rPr lang="zh-CN" altLang="en-US" sz="2000" spc="-10" dirty="0">
                <a:latin typeface="SimSun"/>
                <a:cs typeface="SimSun"/>
              </a:rPr>
              <a:t>体</a:t>
            </a:r>
            <a:r>
              <a:rPr lang="zh-CN" altLang="en-US" sz="2000" spc="5" dirty="0">
                <a:latin typeface="SimSun"/>
                <a:cs typeface="SimSun"/>
              </a:rPr>
              <a:t>形成</a:t>
            </a:r>
            <a:r>
              <a:rPr lang="zh-CN" altLang="en-US" sz="2000" spc="-10" dirty="0">
                <a:latin typeface="SimSun"/>
                <a:cs typeface="SimSun"/>
              </a:rPr>
              <a:t>于</a:t>
            </a:r>
            <a:r>
              <a:rPr lang="zh-CN" altLang="en-US" sz="2000" dirty="0">
                <a:latin typeface="SimSun"/>
                <a:cs typeface="SimSun"/>
              </a:rPr>
              <a:t>密度扰动场的一定峰值处</a:t>
            </a:r>
            <a:r>
              <a:rPr lang="zh-CN" altLang="en-US" sz="2000" spc="-5" dirty="0">
                <a:latin typeface="SimSun"/>
                <a:cs typeface="SimSun"/>
              </a:rPr>
              <a:t>（</a:t>
            </a:r>
            <a:r>
              <a:rPr lang="en-US" altLang="zh-CN" sz="2000" spc="-5" dirty="0">
                <a:latin typeface="Times New Roman"/>
                <a:cs typeface="Times New Roman"/>
              </a:rPr>
              <a:t>δ&gt;</a:t>
            </a:r>
            <a:r>
              <a:rPr lang="en-US" altLang="zh-CN" sz="2000" spc="-5" dirty="0" err="1">
                <a:latin typeface="Times New Roman"/>
                <a:cs typeface="Times New Roman"/>
              </a:rPr>
              <a:t>δc</a:t>
            </a:r>
            <a:r>
              <a:rPr lang="zh-CN" altLang="en-US" sz="2000" spc="-5" dirty="0">
                <a:latin typeface="SimSun"/>
                <a:cs typeface="SimSun"/>
              </a:rPr>
              <a:t>），</a:t>
            </a:r>
            <a:r>
              <a:rPr lang="zh-CN" altLang="en-US" sz="2000" spc="-15" dirty="0">
                <a:latin typeface="SimSun"/>
                <a:cs typeface="SimSun"/>
              </a:rPr>
              <a:t>而</a:t>
            </a:r>
            <a:r>
              <a:rPr lang="zh-CN" altLang="en-US" sz="2000" dirty="0">
                <a:latin typeface="SimSun"/>
                <a:cs typeface="SimSun"/>
              </a:rPr>
              <a:t>不是</a:t>
            </a:r>
            <a:r>
              <a:rPr lang="zh-CN" altLang="en-US" sz="2000" spc="-15" dirty="0">
                <a:latin typeface="SimSun"/>
                <a:cs typeface="SimSun"/>
              </a:rPr>
              <a:t>所</a:t>
            </a:r>
            <a:r>
              <a:rPr lang="zh-CN" altLang="en-US" sz="2000" dirty="0">
                <a:latin typeface="SimSun"/>
                <a:cs typeface="SimSun"/>
              </a:rPr>
              <a:t>有峰</a:t>
            </a:r>
            <a:r>
              <a:rPr lang="zh-CN" altLang="en-US" sz="2000" spc="-15" dirty="0">
                <a:latin typeface="SimSun"/>
                <a:cs typeface="SimSun"/>
              </a:rPr>
              <a:t>值</a:t>
            </a:r>
            <a:r>
              <a:rPr lang="zh-CN" altLang="en-US" sz="2000" dirty="0">
                <a:latin typeface="SimSun"/>
                <a:cs typeface="SimSun"/>
              </a:rPr>
              <a:t>。这</a:t>
            </a:r>
            <a:r>
              <a:rPr lang="zh-CN" altLang="en-US" sz="2000" spc="-15" dirty="0">
                <a:latin typeface="SimSun"/>
                <a:cs typeface="SimSun"/>
              </a:rPr>
              <a:t>是</a:t>
            </a:r>
            <a:r>
              <a:rPr lang="zh-CN" altLang="en-US" sz="2000" dirty="0">
                <a:latin typeface="SimSun"/>
                <a:cs typeface="SimSun"/>
              </a:rPr>
              <a:t>很强</a:t>
            </a:r>
            <a:r>
              <a:rPr lang="zh-CN" altLang="en-US" sz="2000" spc="-15" dirty="0">
                <a:latin typeface="SimSun"/>
                <a:cs typeface="SimSun"/>
              </a:rPr>
              <a:t>的</a:t>
            </a:r>
            <a:r>
              <a:rPr lang="zh-CN" altLang="en-US" sz="2000" dirty="0">
                <a:latin typeface="SimSun"/>
                <a:cs typeface="SimSun"/>
              </a:rPr>
              <a:t>人为假定。</a:t>
            </a:r>
          </a:p>
          <a:p>
            <a:pPr marL="469900" indent="-457834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lang="en-US" altLang="zh-CN" sz="2000" dirty="0">
                <a:latin typeface="Times New Roman"/>
                <a:cs typeface="Times New Roman"/>
              </a:rPr>
              <a:t>Press-Schechter</a:t>
            </a:r>
            <a:r>
              <a:rPr lang="zh-CN" altLang="en-US" sz="2000" spc="-10" dirty="0">
                <a:latin typeface="SimSun"/>
                <a:cs typeface="SimSun"/>
              </a:rPr>
              <a:t>质</a:t>
            </a:r>
            <a:r>
              <a:rPr lang="zh-CN" altLang="en-US" sz="2000" spc="5" dirty="0">
                <a:latin typeface="SimSun"/>
                <a:cs typeface="SimSun"/>
              </a:rPr>
              <a:t>量函</a:t>
            </a:r>
            <a:r>
              <a:rPr lang="zh-CN" altLang="en-US" sz="2000" spc="-10" dirty="0">
                <a:latin typeface="SimSun"/>
                <a:cs typeface="SimSun"/>
              </a:rPr>
              <a:t>数</a:t>
            </a:r>
            <a:r>
              <a:rPr lang="zh-CN" altLang="en-US" sz="2000" spc="5" dirty="0">
                <a:latin typeface="SimSun"/>
                <a:cs typeface="SimSun"/>
              </a:rPr>
              <a:t>与宇</a:t>
            </a:r>
            <a:r>
              <a:rPr lang="zh-CN" altLang="en-US" sz="2000" spc="-10" dirty="0">
                <a:latin typeface="SimSun"/>
                <a:cs typeface="SimSun"/>
              </a:rPr>
              <a:t>宙</a:t>
            </a:r>
            <a:r>
              <a:rPr lang="zh-CN" altLang="en-US" sz="2000" spc="5" dirty="0">
                <a:latin typeface="SimSun"/>
                <a:cs typeface="SimSun"/>
              </a:rPr>
              <a:t>学参</a:t>
            </a:r>
            <a:r>
              <a:rPr lang="zh-CN" altLang="en-US" sz="2000" spc="-10" dirty="0">
                <a:latin typeface="SimSun"/>
                <a:cs typeface="SimSun"/>
              </a:rPr>
              <a:t>数</a:t>
            </a:r>
            <a:r>
              <a:rPr lang="zh-CN" altLang="en-US" sz="2000" spc="5" dirty="0">
                <a:latin typeface="SimSun"/>
                <a:cs typeface="SimSun"/>
              </a:rPr>
              <a:t>相关</a:t>
            </a:r>
            <a:r>
              <a:rPr lang="zh-CN" altLang="en-US" sz="2000" spc="-10" dirty="0">
                <a:latin typeface="SimSun"/>
                <a:cs typeface="SimSun"/>
              </a:rPr>
              <a:t>。</a:t>
            </a:r>
            <a:r>
              <a:rPr lang="zh-CN" altLang="en-US" sz="2000" spc="5" dirty="0">
                <a:latin typeface="SimSun"/>
                <a:cs typeface="SimSun"/>
              </a:rPr>
              <a:t>指</a:t>
            </a:r>
            <a:r>
              <a:rPr lang="zh-CN" altLang="en-US" sz="2000" spc="-25" dirty="0">
                <a:latin typeface="SimSun"/>
                <a:cs typeface="SimSun"/>
              </a:rPr>
              <a:t>数</a:t>
            </a:r>
            <a:r>
              <a:rPr lang="en-US" altLang="zh-CN" sz="2000" spc="-10" dirty="0">
                <a:latin typeface="Times New Roman"/>
                <a:cs typeface="Times New Roman"/>
              </a:rPr>
              <a:t>α</a:t>
            </a:r>
            <a:r>
              <a:rPr lang="zh-CN" altLang="en-US" sz="2000" spc="5" dirty="0">
                <a:latin typeface="SimSun"/>
                <a:cs typeface="SimSun"/>
              </a:rPr>
              <a:t>与</a:t>
            </a:r>
            <a:r>
              <a:rPr lang="zh-CN" altLang="en-US" sz="2000" spc="-15" dirty="0">
                <a:latin typeface="SimSun"/>
                <a:cs typeface="SimSun"/>
              </a:rPr>
              <a:t>宇</a:t>
            </a:r>
            <a:r>
              <a:rPr lang="zh-CN" altLang="en-US" sz="2000" spc="5" dirty="0">
                <a:latin typeface="SimSun"/>
                <a:cs typeface="SimSun"/>
              </a:rPr>
              <a:t>宙学</a:t>
            </a:r>
            <a:r>
              <a:rPr lang="zh-CN" altLang="en-US" sz="2000" spc="-20" dirty="0">
                <a:latin typeface="SimSun"/>
                <a:cs typeface="SimSun"/>
              </a:rPr>
              <a:t>参</a:t>
            </a:r>
            <a:r>
              <a:rPr lang="zh-CN" altLang="en-US" sz="2000" spc="5" dirty="0">
                <a:latin typeface="SimSun"/>
                <a:cs typeface="SimSun"/>
              </a:rPr>
              <a:t>数相</a:t>
            </a:r>
            <a:r>
              <a:rPr lang="zh-CN" altLang="en-US" sz="2000" dirty="0">
                <a:latin typeface="SimSun"/>
                <a:cs typeface="SimSun"/>
              </a:rPr>
              <a:t>关。</a:t>
            </a:r>
          </a:p>
          <a:p>
            <a:pPr marL="469900" indent="-457834">
              <a:lnSpc>
                <a:spcPct val="100000"/>
              </a:lnSpc>
              <a:spcBef>
                <a:spcPts val="480"/>
              </a:spcBef>
              <a:buAutoNum type="arabicPeriod" startAt="4"/>
              <a:tabLst>
                <a:tab pos="469900" algn="l"/>
                <a:tab pos="470534" algn="l"/>
              </a:tabLst>
            </a:pPr>
            <a:r>
              <a:rPr lang="en-US" altLang="zh-CN" sz="2000" dirty="0">
                <a:latin typeface="Times New Roman"/>
                <a:cs typeface="Times New Roman"/>
              </a:rPr>
              <a:t>Press-Sch</a:t>
            </a:r>
            <a:r>
              <a:rPr lang="en-US" altLang="zh-CN" sz="2000" spc="-10" dirty="0">
                <a:latin typeface="Times New Roman"/>
                <a:cs typeface="Times New Roman"/>
              </a:rPr>
              <a:t>e</a:t>
            </a:r>
            <a:r>
              <a:rPr lang="en-US" altLang="zh-CN" sz="2000" dirty="0">
                <a:latin typeface="Times New Roman"/>
                <a:cs typeface="Times New Roman"/>
              </a:rPr>
              <a:t>c</a:t>
            </a:r>
            <a:r>
              <a:rPr lang="en-US" altLang="zh-CN" sz="2000" spc="-10" dirty="0">
                <a:latin typeface="Times New Roman"/>
                <a:cs typeface="Times New Roman"/>
              </a:rPr>
              <a:t>h</a:t>
            </a:r>
            <a:r>
              <a:rPr lang="en-US" altLang="zh-CN" sz="2000" dirty="0">
                <a:latin typeface="Times New Roman"/>
                <a:cs typeface="Times New Roman"/>
              </a:rPr>
              <a:t>t</a:t>
            </a:r>
            <a:r>
              <a:rPr lang="en-US" altLang="zh-CN" sz="2000" spc="-10" dirty="0">
                <a:latin typeface="Times New Roman"/>
                <a:cs typeface="Times New Roman"/>
              </a:rPr>
              <a:t>e</a:t>
            </a:r>
            <a:r>
              <a:rPr lang="en-US" altLang="zh-CN" sz="2000" spc="5" dirty="0">
                <a:latin typeface="Times New Roman"/>
                <a:cs typeface="Times New Roman"/>
              </a:rPr>
              <a:t>r</a:t>
            </a:r>
            <a:r>
              <a:rPr lang="zh-CN" altLang="en-US" sz="2000" spc="-10" dirty="0">
                <a:latin typeface="SimSun"/>
                <a:cs typeface="SimSun"/>
              </a:rPr>
              <a:t>质</a:t>
            </a:r>
            <a:r>
              <a:rPr lang="zh-CN" altLang="en-US" sz="2000" dirty="0">
                <a:latin typeface="SimSun"/>
                <a:cs typeface="SimSun"/>
              </a:rPr>
              <a:t>量函数描述</a:t>
            </a:r>
            <a:r>
              <a:rPr lang="zh-CN" altLang="en-US" sz="2000" spc="-10" dirty="0">
                <a:latin typeface="SimSun"/>
                <a:cs typeface="SimSun"/>
              </a:rPr>
              <a:t>了</a:t>
            </a:r>
            <a:r>
              <a:rPr lang="zh-CN" altLang="en-US" sz="2000" dirty="0">
                <a:latin typeface="SimSun"/>
                <a:cs typeface="SimSun"/>
              </a:rPr>
              <a:t>暗物质晕的</a:t>
            </a:r>
            <a:r>
              <a:rPr lang="zh-CN" altLang="en-US" sz="2000" spc="-10" dirty="0">
                <a:latin typeface="SimSun"/>
                <a:cs typeface="SimSun"/>
              </a:rPr>
              <a:t>质</a:t>
            </a:r>
            <a:r>
              <a:rPr lang="zh-CN" altLang="en-US" sz="2000" dirty="0">
                <a:latin typeface="SimSun"/>
                <a:cs typeface="SimSun"/>
              </a:rPr>
              <a:t>量分布，而</a:t>
            </a:r>
            <a:r>
              <a:rPr lang="zh-CN" altLang="en-US" sz="2000" spc="-10" dirty="0">
                <a:latin typeface="SimSun"/>
                <a:cs typeface="SimSun"/>
              </a:rPr>
              <a:t>不</a:t>
            </a:r>
            <a:r>
              <a:rPr lang="zh-CN" altLang="en-US" sz="2000" dirty="0">
                <a:latin typeface="SimSun"/>
                <a:cs typeface="SimSun"/>
              </a:rPr>
              <a:t>是发光物</a:t>
            </a:r>
          </a:p>
          <a:p>
            <a:pPr marL="469900">
              <a:lnSpc>
                <a:spcPct val="100000"/>
              </a:lnSpc>
            </a:pPr>
            <a:r>
              <a:rPr lang="zh-CN" altLang="en-US" sz="2000" dirty="0">
                <a:latin typeface="SimSun"/>
                <a:cs typeface="SimSun"/>
              </a:rPr>
              <a:t>质（重子），重子如何</a:t>
            </a:r>
            <a:r>
              <a:rPr lang="zh-CN" altLang="en-US" sz="2000" spc="-10" dirty="0">
                <a:latin typeface="SimSun"/>
                <a:cs typeface="SimSun"/>
              </a:rPr>
              <a:t>在</a:t>
            </a:r>
            <a:r>
              <a:rPr lang="zh-CN" altLang="en-US" sz="2000" dirty="0">
                <a:latin typeface="SimSun"/>
                <a:cs typeface="SimSun"/>
              </a:rPr>
              <a:t>暗晕</a:t>
            </a:r>
            <a:r>
              <a:rPr lang="zh-CN" altLang="en-US" sz="2000" spc="-10" dirty="0">
                <a:latin typeface="SimSun"/>
                <a:cs typeface="SimSun"/>
              </a:rPr>
              <a:t>中</a:t>
            </a:r>
            <a:r>
              <a:rPr lang="zh-CN" altLang="en-US" sz="2000" dirty="0">
                <a:latin typeface="SimSun"/>
                <a:cs typeface="SimSun"/>
              </a:rPr>
              <a:t>聚集</a:t>
            </a:r>
            <a:r>
              <a:rPr lang="zh-CN" altLang="en-US" sz="2000" spc="-10" dirty="0">
                <a:latin typeface="SimSun"/>
                <a:cs typeface="SimSun"/>
              </a:rPr>
              <a:t>形</a:t>
            </a:r>
            <a:r>
              <a:rPr lang="zh-CN" altLang="en-US" sz="2000" dirty="0">
                <a:latin typeface="SimSun"/>
                <a:cs typeface="SimSun"/>
              </a:rPr>
              <a:t>成星</a:t>
            </a:r>
            <a:r>
              <a:rPr lang="zh-CN" altLang="en-US" sz="2000" spc="-10" dirty="0">
                <a:latin typeface="SimSun"/>
                <a:cs typeface="SimSun"/>
              </a:rPr>
              <a:t>系</a:t>
            </a:r>
            <a:r>
              <a:rPr lang="zh-CN" altLang="en-US" sz="2000" spc="5" dirty="0">
                <a:latin typeface="SimSun"/>
                <a:cs typeface="SimSun"/>
              </a:rPr>
              <a:t>？</a:t>
            </a:r>
            <a:endParaRPr lang="zh-CN" altLang="en-US" sz="2000" dirty="0">
              <a:latin typeface="SimSun"/>
              <a:cs typeface="SimSun"/>
            </a:endParaRPr>
          </a:p>
          <a:p>
            <a:pPr marL="469900" indent="-457834">
              <a:lnSpc>
                <a:spcPct val="100000"/>
              </a:lnSpc>
              <a:spcBef>
                <a:spcPts val="484"/>
              </a:spcBef>
              <a:buFont typeface="Times New Roman"/>
              <a:buAutoNum type="arabicPeriod" startAt="5"/>
              <a:tabLst>
                <a:tab pos="469900" algn="l"/>
                <a:tab pos="470534" algn="l"/>
              </a:tabLst>
            </a:pPr>
            <a:r>
              <a:rPr lang="zh-CN" altLang="en-US" sz="2000" dirty="0">
                <a:latin typeface="SimSun"/>
                <a:cs typeface="SimSun"/>
              </a:rPr>
              <a:t>考虑椭球形式，更接近</a:t>
            </a:r>
            <a:r>
              <a:rPr lang="zh-CN" altLang="en-US" sz="2000" spc="-15" dirty="0">
                <a:latin typeface="SimSun"/>
                <a:cs typeface="SimSun"/>
              </a:rPr>
              <a:t>于</a:t>
            </a:r>
            <a:r>
              <a:rPr lang="zh-CN" altLang="en-US" sz="2000" dirty="0">
                <a:latin typeface="SimSun"/>
                <a:cs typeface="SimSun"/>
              </a:rPr>
              <a:t>观测。</a:t>
            </a:r>
          </a:p>
          <a:p>
            <a:pPr marL="12066" marR="5080">
              <a:lnSpc>
                <a:spcPct val="100000"/>
              </a:lnSpc>
              <a:spcBef>
                <a:spcPts val="105"/>
              </a:spcBef>
              <a:tabLst>
                <a:tab pos="469900" algn="l"/>
                <a:tab pos="470534" algn="l"/>
              </a:tabLst>
            </a:pPr>
            <a:endParaRPr sz="2000" dirty="0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6554" y="3989465"/>
            <a:ext cx="7053254" cy="46634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5877" y="33526"/>
            <a:ext cx="4916526" cy="50337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95800" y="267622"/>
            <a:ext cx="4001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Linear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growth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Perturbation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5409" y="753781"/>
            <a:ext cx="643940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800" dirty="0">
                <a:latin typeface="SimSun"/>
                <a:cs typeface="SimSun"/>
              </a:rPr>
              <a:t>直接用牛顿理论来研究线性扰动理论</a:t>
            </a:r>
            <a:r>
              <a:rPr lang="en-US" altLang="zh-CN" sz="1800" dirty="0">
                <a:latin typeface="SimSun"/>
                <a:cs typeface="SimSun"/>
              </a:rPr>
              <a:t>(</a:t>
            </a:r>
            <a:r>
              <a:rPr lang="zh-CN" altLang="en-US" sz="1800" dirty="0">
                <a:latin typeface="SimSun"/>
                <a:cs typeface="SimSun"/>
              </a:rPr>
              <a:t>作为</a:t>
            </a:r>
            <a:r>
              <a:rPr lang="zh-CN" altLang="en-US" dirty="0">
                <a:latin typeface="SimSun"/>
                <a:cs typeface="SimSun"/>
              </a:rPr>
              <a:t>线性化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</a:t>
            </a:r>
            <a:r>
              <a:rPr lang="zh-CN" altLang="en-US" dirty="0">
                <a:latin typeface="SimSun"/>
                <a:cs typeface="SimSun"/>
              </a:rPr>
              <a:t>良好近似</a:t>
            </a:r>
            <a:r>
              <a:rPr lang="en-US" altLang="zh-CN" sz="1800" dirty="0">
                <a:latin typeface="SimSun"/>
                <a:cs typeface="SimSun"/>
              </a:rPr>
              <a:t>)</a:t>
            </a:r>
            <a:endParaRPr lang="zh-CN" altLang="en-US" sz="1800" dirty="0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8936" y="1424242"/>
            <a:ext cx="5479054" cy="153758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66191" y="3081578"/>
            <a:ext cx="784161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ρ,</a:t>
            </a:r>
            <a:r>
              <a:rPr sz="2000" dirty="0">
                <a:latin typeface="Times New Roman"/>
                <a:cs typeface="Times New Roman"/>
              </a:rPr>
              <a:t> p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density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pressure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fluid,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 </a:t>
            </a:r>
            <a:r>
              <a:rPr sz="2000" spc="-5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local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fluid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velocity,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Φ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gravitational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potential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point.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652006" y="3990238"/>
            <a:ext cx="19640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Eulerian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Coordinates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99872" y="3803903"/>
            <a:ext cx="4986528" cy="96180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91440" marR="81915" algn="just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partial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derivatives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dirty="0">
                <a:latin typeface="Times New Roman"/>
                <a:cs typeface="Times New Roman"/>
              </a:rPr>
              <a:t> these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equations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above describe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variations of </a:t>
            </a:r>
            <a:r>
              <a:rPr sz="2000" dirty="0">
                <a:latin typeface="Times New Roman"/>
                <a:cs typeface="Times New Roman"/>
              </a:rPr>
              <a:t>those </a:t>
            </a:r>
            <a:r>
              <a:rPr sz="2000" spc="-5" dirty="0">
                <a:latin typeface="Times New Roman"/>
                <a:cs typeface="Times New Roman"/>
              </a:rPr>
              <a:t>quantities at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10" dirty="0">
                <a:latin typeface="Times New Roman"/>
                <a:cs typeface="Times New Roman"/>
              </a:rPr>
              <a:t>fixed </a:t>
            </a:r>
            <a:r>
              <a:rPr sz="2000" dirty="0">
                <a:latin typeface="Times New Roman"/>
                <a:cs typeface="Times New Roman"/>
              </a:rPr>
              <a:t>point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coordinate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CCA086-AAA1-4537-B166-3164A16C454B}"/>
              </a:ext>
            </a:extLst>
          </p:cNvPr>
          <p:cNvSpPr txBox="1"/>
          <p:nvPr/>
        </p:nvSpPr>
        <p:spPr>
          <a:xfrm>
            <a:off x="685800" y="209336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6995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Euler</a:t>
            </a:r>
            <a:r>
              <a:rPr kumimoji="0" lang="en-US" altLang="zh-CN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3A76D1C-FD35-48C0-A127-03607B2E5730}"/>
                  </a:ext>
                </a:extLst>
              </p:cNvPr>
              <p:cNvSpPr txBox="1"/>
              <p:nvPr/>
            </p:nvSpPr>
            <p:spPr>
              <a:xfrm>
                <a:off x="185270" y="135562"/>
                <a:ext cx="4386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>
                  <a:spcBef>
                    <a:spcPts val="95"/>
                  </a:spcBef>
                  <a:tabLst>
                    <a:tab pos="354965" algn="l"/>
                    <a:tab pos="355600" algn="l"/>
                  </a:tabLst>
                  <a:defRPr/>
                </a:pPr>
                <a:r>
                  <a:rPr kumimoji="0" lang="en-US" altLang="zh-CN" sz="2800" b="1" i="0" u="none" strike="noStrike" kern="1200" cap="none" spc="5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mSun"/>
                    <a:ea typeface="+mn-ea"/>
                    <a:cs typeface="SimSun"/>
                  </a:rPr>
                  <a:t>3.</a:t>
                </a:r>
                <a:r>
                  <a:rPr lang="zh-CN" altLang="en-US" sz="2800" b="1" spc="5" dirty="0">
                    <a:solidFill>
                      <a:prstClr val="black"/>
                    </a:solidFill>
                    <a:latin typeface="SimSun"/>
                  </a:rPr>
                  <a:t>扰动场</a:t>
                </a:r>
                <a14:m>
                  <m:oMath xmlns:m="http://schemas.openxmlformats.org/officeDocument/2006/math">
                    <m:r>
                      <a:rPr lang="zh-CN" altLang="en-US" sz="2800" b="1" i="1" spc="5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altLang="zh-CN" sz="2800" b="1" i="1" spc="5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sz="2800" b="1" i="1" spc="5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1" i="1" spc="5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altLang="zh-CN" sz="2800" b="1" i="1" spc="5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spc="5" dirty="0">
                    <a:solidFill>
                      <a:prstClr val="black"/>
                    </a:solidFill>
                    <a:latin typeface="SimSun"/>
                  </a:rPr>
                  <a:t>及其演化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3A76D1C-FD35-48C0-A127-03607B2E5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70" y="135562"/>
                <a:ext cx="4386730" cy="523220"/>
              </a:xfrm>
              <a:prstGeom prst="rect">
                <a:avLst/>
              </a:prstGeom>
              <a:blipFill>
                <a:blip r:embed="rId4"/>
                <a:stretch>
                  <a:fillRect l="-2500" t="-13953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328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0289" y="1249495"/>
            <a:ext cx="1575570" cy="3153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36843" y="618814"/>
            <a:ext cx="2154204" cy="6485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5965" y="131521"/>
            <a:ext cx="7891145" cy="836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Lagrangian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Coordinates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which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derivatives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 follow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 particular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fluid </a:t>
            </a:r>
            <a:r>
              <a:rPr sz="1800" spc="-5" dirty="0">
                <a:latin typeface="Times New Roman"/>
                <a:cs typeface="Times New Roman"/>
              </a:rPr>
              <a:t>element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155575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Using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relation: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9326" y="1939216"/>
            <a:ext cx="1774051" cy="142689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24000" y="4589324"/>
            <a:ext cx="5410200" cy="2286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64818" y="3630879"/>
            <a:ext cx="4469181" cy="807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820" marR="5080" indent="-71755">
              <a:lnSpc>
                <a:spcPct val="156300"/>
              </a:lnSpc>
              <a:spcBef>
                <a:spcPts val="100"/>
              </a:spcBef>
            </a:pPr>
            <a:r>
              <a:rPr lang="zh-CN" altLang="en-US" sz="1800" dirty="0">
                <a:latin typeface="SimSun"/>
                <a:cs typeface="SimSun"/>
              </a:rPr>
              <a:t>三个方程，四个变量，需要状态方程得到 </a:t>
            </a:r>
            <a:r>
              <a:rPr lang="en-US" altLang="zh-CN" sz="1800" dirty="0">
                <a:latin typeface="Tahoma"/>
                <a:cs typeface="Tahoma"/>
              </a:rPr>
              <a:t>p</a:t>
            </a:r>
            <a:r>
              <a:rPr lang="zh-CN" altLang="en-US" sz="1800" dirty="0">
                <a:latin typeface="Tahoma"/>
                <a:cs typeface="Tahoma"/>
              </a:rPr>
              <a:t> </a:t>
            </a:r>
            <a:r>
              <a:rPr lang="zh-CN" altLang="en-US" sz="1800" dirty="0">
                <a:latin typeface="SimSun"/>
                <a:cs typeface="SimSun"/>
              </a:rPr>
              <a:t>线性近似，保留到一阶小量：</a:t>
            </a: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68011" y="1432560"/>
            <a:ext cx="4215384" cy="223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68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1400" y="161356"/>
            <a:ext cx="3336420" cy="123479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09600" y="1740493"/>
            <a:ext cx="696000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dirty="0">
                <a:latin typeface="Times New Roman"/>
                <a:cs typeface="Times New Roman"/>
              </a:rPr>
              <a:t>对于膨胀的宇宙背景，采用共动坐标更方便的描述流体动力学方程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58649" y="462437"/>
            <a:ext cx="3336420" cy="7642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2000" y="2292403"/>
            <a:ext cx="1468502" cy="20998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69884" y="2279171"/>
            <a:ext cx="5026316" cy="20998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 rotWithShape="1">
          <a:blip r:embed="rId7" cstate="print"/>
          <a:srcRect l="67646"/>
          <a:stretch/>
        </p:blipFill>
        <p:spPr>
          <a:xfrm>
            <a:off x="6186587" y="2773416"/>
            <a:ext cx="1509613" cy="204377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07593" y="2745971"/>
            <a:ext cx="4780280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r(t):</a:t>
            </a:r>
            <a:r>
              <a:rPr sz="1800" spc="-5" dirty="0">
                <a:latin typeface="Times New Roman"/>
                <a:cs typeface="Times New Roman"/>
              </a:rPr>
              <a:t> comoving </a:t>
            </a:r>
            <a:r>
              <a:rPr sz="1800" dirty="0">
                <a:latin typeface="Times New Roman"/>
                <a:cs typeface="Times New Roman"/>
              </a:rPr>
              <a:t>coordinate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distance</a:t>
            </a:r>
            <a:endParaRPr lang="en-US"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a(t):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scale </a:t>
            </a:r>
            <a:r>
              <a:rPr sz="1800" dirty="0">
                <a:latin typeface="Times New Roman"/>
                <a:cs typeface="Times New Roman"/>
              </a:rPr>
              <a:t>factor</a:t>
            </a:r>
            <a:endParaRPr lang="en-US" sz="1800" dirty="0">
              <a:latin typeface="Times New Roman"/>
              <a:cs typeface="Times New Roman"/>
            </a:endParaRPr>
          </a:p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lang="en-US" altLang="zh-CN" sz="1800" dirty="0">
                <a:latin typeface="Times New Roman"/>
                <a:cs typeface="Times New Roman"/>
              </a:rPr>
              <a:t>u:</a:t>
            </a:r>
            <a:r>
              <a:rPr lang="en-US" altLang="zh-CN" sz="1800" spc="-20" dirty="0"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latin typeface="Times New Roman"/>
                <a:cs typeface="Times New Roman"/>
              </a:rPr>
              <a:t>perturbed</a:t>
            </a:r>
            <a:r>
              <a:rPr lang="en-US" altLang="zh-CN" sz="1800" spc="-25" dirty="0"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latin typeface="Times New Roman"/>
                <a:cs typeface="Times New Roman"/>
              </a:rPr>
              <a:t>comoving</a:t>
            </a:r>
            <a:r>
              <a:rPr lang="en-US" altLang="zh-CN" sz="1800" spc="-25" dirty="0">
                <a:latin typeface="Times New Roman"/>
                <a:cs typeface="Times New Roman"/>
              </a:rPr>
              <a:t> </a:t>
            </a:r>
            <a:r>
              <a:rPr lang="en-US" altLang="zh-CN" sz="1800" spc="-10" dirty="0">
                <a:latin typeface="Times New Roman"/>
                <a:cs typeface="Times New Roman"/>
              </a:rPr>
              <a:t>velocity,</a:t>
            </a:r>
            <a:endParaRPr lang="en-US" altLang="zh-CN" spc="60" dirty="0">
              <a:latin typeface="Times New Roman"/>
              <a:cs typeface="Times New Roman"/>
            </a:endParaRPr>
          </a:p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lang="el-GR" altLang="zh-CN" sz="1800" i="1" dirty="0">
                <a:latin typeface="Times New Roman"/>
                <a:cs typeface="Times New Roman"/>
              </a:rPr>
              <a:t>δ</a:t>
            </a:r>
            <a:r>
              <a:rPr lang="en-US" altLang="zh-CN" sz="1800" dirty="0">
                <a:latin typeface="Times New Roman"/>
                <a:cs typeface="Times New Roman"/>
              </a:rPr>
              <a:t>v</a:t>
            </a:r>
            <a:r>
              <a:rPr lang="en-US" altLang="zh-CN" sz="1800" spc="-25" dirty="0"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latin typeface="Times New Roman"/>
                <a:cs typeface="Times New Roman"/>
              </a:rPr>
              <a:t>=a(t)u</a:t>
            </a:r>
            <a:r>
              <a:rPr lang="en-US" altLang="zh-CN" sz="1800" spc="-25" dirty="0"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latin typeface="Times New Roman"/>
                <a:cs typeface="Times New Roman"/>
              </a:rPr>
              <a:t>perturbed</a:t>
            </a:r>
            <a:r>
              <a:rPr lang="en-US" altLang="zh-CN" sz="1800" spc="-30" dirty="0"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latin typeface="Times New Roman"/>
                <a:cs typeface="Times New Roman"/>
              </a:rPr>
              <a:t>physical</a:t>
            </a:r>
            <a:r>
              <a:rPr lang="en-US" altLang="zh-CN" sz="1800" spc="-35" dirty="0"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latin typeface="Times New Roman"/>
                <a:cs typeface="Times New Roman"/>
              </a:rPr>
              <a:t>velocity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58933" y="2767792"/>
            <a:ext cx="1263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Change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x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115885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83383" y="435631"/>
            <a:ext cx="3031236" cy="38683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4521" y="651891"/>
            <a:ext cx="838751" cy="39874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93589" y="943653"/>
            <a:ext cx="3402918" cy="74936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53000" y="1934096"/>
            <a:ext cx="4109148" cy="36283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72666" y="3220381"/>
            <a:ext cx="3652263" cy="42265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1691" y="133045"/>
            <a:ext cx="16510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equations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339" y="1913897"/>
            <a:ext cx="4556125" cy="120015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69"/>
              </a:spcBef>
            </a:pPr>
            <a:r>
              <a:rPr sz="1800" spc="-20" dirty="0">
                <a:latin typeface="Times New Roman"/>
                <a:cs typeface="Times New Roman"/>
              </a:rPr>
              <a:t>Taking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divergence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Times New Roman"/>
                <a:cs typeface="Times New Roman"/>
              </a:rPr>
              <a:t>(</a:t>
            </a:r>
            <a:r>
              <a:rPr sz="1800" spc="5" dirty="0">
                <a:latin typeface="SimSun"/>
                <a:cs typeface="SimSun"/>
              </a:rPr>
              <a:t>散度</a:t>
            </a:r>
            <a:r>
              <a:rPr sz="1800" dirty="0">
                <a:latin typeface="Times New Roman"/>
                <a:cs typeface="Times New Roman"/>
              </a:rPr>
              <a:t>) of Euler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equation</a:t>
            </a:r>
          </a:p>
          <a:p>
            <a:pPr marL="38100">
              <a:lnSpc>
                <a:spcPct val="100000"/>
              </a:lnSpc>
              <a:spcBef>
                <a:spcPts val="765"/>
              </a:spcBef>
            </a:pPr>
            <a:r>
              <a:rPr sz="1800" spc="-20" dirty="0">
                <a:latin typeface="Times New Roman"/>
                <a:cs typeface="Times New Roman"/>
              </a:rPr>
              <a:t>Taking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time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derivative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continuity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equation</a:t>
            </a:r>
          </a:p>
          <a:p>
            <a:pPr marL="180975">
              <a:lnSpc>
                <a:spcPct val="100000"/>
              </a:lnSpc>
              <a:spcBef>
                <a:spcPts val="1170"/>
              </a:spcBef>
            </a:pPr>
            <a:r>
              <a:rPr sz="1800" dirty="0">
                <a:latin typeface="Times New Roman"/>
                <a:cs typeface="Times New Roman"/>
              </a:rPr>
              <a:t>Eliminating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endParaRPr sz="1850" dirty="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14992" y="2359649"/>
            <a:ext cx="2514608" cy="443865"/>
            <a:chOff x="5714992" y="2359649"/>
            <a:chExt cx="2863850" cy="443865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992" y="2359649"/>
              <a:ext cx="2751875" cy="44371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568945" y="2399538"/>
              <a:ext cx="996950" cy="387350"/>
            </a:xfrm>
            <a:custGeom>
              <a:avLst/>
              <a:gdLst/>
              <a:ahLst/>
              <a:cxnLst/>
              <a:rect l="l" t="t" r="r" b="b"/>
              <a:pathLst>
                <a:path w="996950" h="387350">
                  <a:moveTo>
                    <a:pt x="0" y="387095"/>
                  </a:moveTo>
                  <a:lnTo>
                    <a:pt x="996696" y="387095"/>
                  </a:lnTo>
                  <a:lnTo>
                    <a:pt x="996696" y="0"/>
                  </a:lnTo>
                  <a:lnTo>
                    <a:pt x="0" y="0"/>
                  </a:lnTo>
                  <a:lnTo>
                    <a:pt x="0" y="387095"/>
                  </a:lnTo>
                  <a:close/>
                </a:path>
              </a:pathLst>
            </a:custGeom>
            <a:ln w="25908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4890280" y="1938957"/>
            <a:ext cx="643255" cy="321945"/>
          </a:xfrm>
          <a:custGeom>
            <a:avLst/>
            <a:gdLst/>
            <a:ahLst/>
            <a:cxnLst/>
            <a:rect l="l" t="t" r="r" b="b"/>
            <a:pathLst>
              <a:path w="715010" h="321944">
                <a:moveTo>
                  <a:pt x="0" y="321563"/>
                </a:moveTo>
                <a:lnTo>
                  <a:pt x="714756" y="321563"/>
                </a:lnTo>
                <a:lnTo>
                  <a:pt x="714756" y="0"/>
                </a:lnTo>
                <a:lnTo>
                  <a:pt x="0" y="0"/>
                </a:lnTo>
                <a:lnTo>
                  <a:pt x="0" y="321563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95920" y="1942627"/>
            <a:ext cx="555701" cy="284853"/>
          </a:xfrm>
          <a:custGeom>
            <a:avLst/>
            <a:gdLst/>
            <a:ahLst/>
            <a:cxnLst/>
            <a:rect l="l" t="t" r="r" b="b"/>
            <a:pathLst>
              <a:path w="643254" h="215264">
                <a:moveTo>
                  <a:pt x="0" y="214883"/>
                </a:moveTo>
                <a:lnTo>
                  <a:pt x="643127" y="214883"/>
                </a:lnTo>
                <a:lnTo>
                  <a:pt x="643127" y="0"/>
                </a:lnTo>
                <a:lnTo>
                  <a:pt x="0" y="0"/>
                </a:lnTo>
                <a:lnTo>
                  <a:pt x="0" y="214883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35288" y="4213859"/>
            <a:ext cx="2422434" cy="1760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6"/>
              <p:cNvSpPr txBox="1"/>
              <p:nvPr/>
            </p:nvSpPr>
            <p:spPr>
              <a:xfrm>
                <a:off x="183591" y="3777792"/>
                <a:ext cx="6468110" cy="104965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93675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800" dirty="0">
                    <a:latin typeface="Times New Roman"/>
                    <a:cs typeface="Times New Roman"/>
                  </a:rPr>
                  <a:t>the</a:t>
                </a:r>
                <a:r>
                  <a:rPr lang="en-US" sz="1800" spc="-5" dirty="0">
                    <a:latin typeface="Times New Roman"/>
                    <a:cs typeface="Times New Roman"/>
                  </a:rPr>
                  <a:t> </a:t>
                </a:r>
                <a:r>
                  <a:rPr lang="en-US" sz="1800" dirty="0">
                    <a:latin typeface="Times New Roman"/>
                    <a:cs typeface="Times New Roman"/>
                  </a:rPr>
                  <a:t>solution</a:t>
                </a:r>
                <a:r>
                  <a:rPr lang="en-US" sz="1800" spc="-15" dirty="0">
                    <a:latin typeface="Times New Roman"/>
                    <a:cs typeface="Times New Roman"/>
                  </a:rPr>
                  <a:t> </a:t>
                </a:r>
                <a:r>
                  <a:rPr lang="en-US" sz="1800" dirty="0">
                    <a:latin typeface="Times New Roman"/>
                    <a:cs typeface="Times New Roman"/>
                  </a:rPr>
                  <a:t>can</a:t>
                </a:r>
                <a:r>
                  <a:rPr lang="en-US" sz="1800" spc="-25" dirty="0">
                    <a:latin typeface="Times New Roman"/>
                    <a:cs typeface="Times New Roman"/>
                  </a:rPr>
                  <a:t> </a:t>
                </a:r>
                <a:r>
                  <a:rPr lang="en-US" sz="1800" dirty="0">
                    <a:latin typeface="Times New Roman"/>
                    <a:cs typeface="Times New Roman"/>
                  </a:rPr>
                  <a:t>be taken</a:t>
                </a:r>
                <a:r>
                  <a:rPr lang="en-US" sz="1800" spc="-15" dirty="0">
                    <a:latin typeface="Times New Roman"/>
                    <a:cs typeface="Times New Roman"/>
                  </a:rPr>
                  <a:t> </a:t>
                </a:r>
                <a:r>
                  <a:rPr lang="en-US" sz="1800" dirty="0">
                    <a:latin typeface="Times New Roman"/>
                    <a:cs typeface="Times New Roman"/>
                  </a:rPr>
                  <a:t>to</a:t>
                </a:r>
                <a:r>
                  <a:rPr lang="en-US" sz="1800" spc="-5" dirty="0">
                    <a:latin typeface="Times New Roman"/>
                    <a:cs typeface="Times New Roman"/>
                  </a:rPr>
                  <a:t> </a:t>
                </a:r>
                <a:r>
                  <a:rPr lang="en-US" sz="1800" dirty="0">
                    <a:latin typeface="Times New Roman"/>
                    <a:cs typeface="Times New Roman"/>
                  </a:rPr>
                  <a:t>be the</a:t>
                </a:r>
                <a:r>
                  <a:rPr lang="en-US" sz="1800" spc="-20" dirty="0">
                    <a:latin typeface="Times New Roman"/>
                    <a:cs typeface="Times New Roman"/>
                  </a:rPr>
                  <a:t> </a:t>
                </a:r>
                <a:r>
                  <a:rPr lang="en-US" sz="1800" dirty="0">
                    <a:latin typeface="Times New Roman"/>
                    <a:cs typeface="Times New Roman"/>
                  </a:rPr>
                  <a:t>form of a</a:t>
                </a:r>
                <a:r>
                  <a:rPr lang="en-US" sz="1800" spc="-15" dirty="0">
                    <a:latin typeface="Times New Roman"/>
                    <a:cs typeface="Times New Roman"/>
                  </a:rPr>
                  <a:t> </a:t>
                </a:r>
                <a:r>
                  <a:rPr lang="en-US" sz="1800" dirty="0">
                    <a:latin typeface="Times New Roman"/>
                    <a:cs typeface="Times New Roman"/>
                  </a:rPr>
                  <a:t>plane-wave</a:t>
                </a:r>
                <a:r>
                  <a:rPr lang="en-US" sz="1800" spc="-20" dirty="0">
                    <a:latin typeface="Times New Roman"/>
                    <a:cs typeface="Times New Roman"/>
                  </a:rPr>
                  <a:t> </a:t>
                </a:r>
                <a:r>
                  <a:rPr lang="en-US" sz="1800" dirty="0">
                    <a:latin typeface="Times New Roman"/>
                    <a:cs typeface="Times New Roman"/>
                  </a:rPr>
                  <a:t>disturbance</a:t>
                </a:r>
              </a:p>
              <a:p>
                <a:pPr>
                  <a:lnSpc>
                    <a:spcPct val="100000"/>
                  </a:lnSpc>
                </a:pPr>
                <a:endParaRPr lang="en-US" sz="2000" dirty="0">
                  <a:latin typeface="Times New Roman"/>
                  <a:cs typeface="Times New Roman"/>
                </a:endParaRPr>
              </a:p>
              <a:p>
                <a:pPr marL="50800">
                  <a:lnSpc>
                    <a:spcPct val="100000"/>
                  </a:lnSpc>
                  <a:spcBef>
                    <a:spcPts val="1440"/>
                  </a:spcBef>
                </a:pPr>
                <a14:m>
                  <m:oMath xmlns:m="http://schemas.openxmlformats.org/officeDocument/2006/math">
                    <m:r>
                      <a:rPr lang="zh-CN" altLang="en-US" sz="1800" i="1" dirty="0" smtClean="0">
                        <a:latin typeface="Cambria Math" panose="02040503050406030204" pitchFamily="18" charset="0"/>
                        <a:cs typeface="Times New Roman"/>
                      </a:rPr>
                      <m:t>𝑘</m:t>
                    </m:r>
                    <m:r>
                      <a:rPr lang="zh-CN" altLang="en-US" sz="1800" i="1" baseline="-20833" dirty="0" smtClean="0">
                        <a:latin typeface="Cambria Math" panose="02040503050406030204" pitchFamily="18" charset="0"/>
                        <a:cs typeface="Times New Roman"/>
                      </a:rPr>
                      <m:t>𝑐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/>
                      </a:rPr>
                      <m:t>𝑎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/>
                      </a:rPr>
                      <m:t>𝑘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altLang="zh-CN" i="1" spc="209" baseline="-20833" dirty="0"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</m:oMath>
                </a14:m>
                <a:r>
                  <a:rPr lang="en-US" sz="1800" spc="-10" dirty="0">
                    <a:latin typeface="Times New Roman"/>
                    <a:cs typeface="Times New Roman"/>
                  </a:rPr>
                  <a:t>: </a:t>
                </a:r>
                <a:r>
                  <a:rPr lang="en-US" sz="1800" dirty="0">
                    <a:latin typeface="Times New Roman"/>
                    <a:cs typeface="Times New Roman"/>
                  </a:rPr>
                  <a:t>comoving</a:t>
                </a:r>
                <a:r>
                  <a:rPr lang="en-US" sz="1800" spc="-20" dirty="0">
                    <a:latin typeface="Times New Roman"/>
                    <a:cs typeface="Times New Roman"/>
                  </a:rPr>
                  <a:t> </a:t>
                </a:r>
                <a:r>
                  <a:rPr lang="en-US" sz="1800" dirty="0">
                    <a:latin typeface="Times New Roman"/>
                    <a:cs typeface="Times New Roman"/>
                  </a:rPr>
                  <a:t>wavevector</a:t>
                </a:r>
                <a:endParaRPr sz="180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16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91" y="3777792"/>
                <a:ext cx="6468110" cy="1049655"/>
              </a:xfrm>
              <a:prstGeom prst="rect">
                <a:avLst/>
              </a:prstGeom>
              <a:blipFill>
                <a:blip r:embed="rId10"/>
                <a:stretch>
                  <a:fillRect l="-566" t="-6395" r="-1885" b="-12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object 17"/>
          <p:cNvGrpSpPr/>
          <p:nvPr/>
        </p:nvGrpSpPr>
        <p:grpSpPr>
          <a:xfrm>
            <a:off x="4844796" y="3536441"/>
            <a:ext cx="3463925" cy="1365885"/>
            <a:chOff x="4844796" y="3536441"/>
            <a:chExt cx="3463925" cy="1365885"/>
          </a:xfrm>
        </p:grpSpPr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34860" y="4554230"/>
              <a:ext cx="3073636" cy="34763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844796" y="3536441"/>
              <a:ext cx="716280" cy="1019810"/>
            </a:xfrm>
            <a:custGeom>
              <a:avLst/>
              <a:gdLst/>
              <a:ahLst/>
              <a:cxnLst/>
              <a:rect l="l" t="t" r="r" b="b"/>
              <a:pathLst>
                <a:path w="716279" h="1019810">
                  <a:moveTo>
                    <a:pt x="610234" y="901001"/>
                  </a:moveTo>
                  <a:lnTo>
                    <a:pt x="597788" y="908215"/>
                  </a:lnTo>
                  <a:lnTo>
                    <a:pt x="595756" y="916152"/>
                  </a:lnTo>
                  <a:lnTo>
                    <a:pt x="599313" y="922324"/>
                  </a:lnTo>
                  <a:lnTo>
                    <a:pt x="655954" y="1019238"/>
                  </a:lnTo>
                  <a:lnTo>
                    <a:pt x="670952" y="993521"/>
                  </a:lnTo>
                  <a:lnTo>
                    <a:pt x="643001" y="993521"/>
                  </a:lnTo>
                  <a:lnTo>
                    <a:pt x="642874" y="945409"/>
                  </a:lnTo>
                  <a:lnTo>
                    <a:pt x="621791" y="909269"/>
                  </a:lnTo>
                  <a:lnTo>
                    <a:pt x="618108" y="903097"/>
                  </a:lnTo>
                  <a:lnTo>
                    <a:pt x="610234" y="901001"/>
                  </a:lnTo>
                  <a:close/>
                </a:path>
                <a:path w="716279" h="1019810">
                  <a:moveTo>
                    <a:pt x="643001" y="945627"/>
                  </a:moveTo>
                  <a:lnTo>
                    <a:pt x="643001" y="993521"/>
                  </a:lnTo>
                  <a:lnTo>
                    <a:pt x="668908" y="993521"/>
                  </a:lnTo>
                  <a:lnTo>
                    <a:pt x="668908" y="986993"/>
                  </a:lnTo>
                  <a:lnTo>
                    <a:pt x="644651" y="986993"/>
                  </a:lnTo>
                  <a:lnTo>
                    <a:pt x="655891" y="967725"/>
                  </a:lnTo>
                  <a:lnTo>
                    <a:pt x="643001" y="945627"/>
                  </a:lnTo>
                  <a:close/>
                </a:path>
                <a:path w="716279" h="1019810">
                  <a:moveTo>
                    <a:pt x="701548" y="901001"/>
                  </a:moveTo>
                  <a:lnTo>
                    <a:pt x="693674" y="903097"/>
                  </a:lnTo>
                  <a:lnTo>
                    <a:pt x="689990" y="909269"/>
                  </a:lnTo>
                  <a:lnTo>
                    <a:pt x="668908" y="945409"/>
                  </a:lnTo>
                  <a:lnTo>
                    <a:pt x="668908" y="993521"/>
                  </a:lnTo>
                  <a:lnTo>
                    <a:pt x="670952" y="993521"/>
                  </a:lnTo>
                  <a:lnTo>
                    <a:pt x="712469" y="922324"/>
                  </a:lnTo>
                  <a:lnTo>
                    <a:pt x="716026" y="916152"/>
                  </a:lnTo>
                  <a:lnTo>
                    <a:pt x="713993" y="908215"/>
                  </a:lnTo>
                  <a:lnTo>
                    <a:pt x="701548" y="901001"/>
                  </a:lnTo>
                  <a:close/>
                </a:path>
                <a:path w="716279" h="1019810">
                  <a:moveTo>
                    <a:pt x="655891" y="967725"/>
                  </a:moveTo>
                  <a:lnTo>
                    <a:pt x="644651" y="986993"/>
                  </a:lnTo>
                  <a:lnTo>
                    <a:pt x="667130" y="986993"/>
                  </a:lnTo>
                  <a:lnTo>
                    <a:pt x="655891" y="967725"/>
                  </a:lnTo>
                  <a:close/>
                </a:path>
                <a:path w="716279" h="1019810">
                  <a:moveTo>
                    <a:pt x="668908" y="945409"/>
                  </a:moveTo>
                  <a:lnTo>
                    <a:pt x="655891" y="967725"/>
                  </a:lnTo>
                  <a:lnTo>
                    <a:pt x="667130" y="986993"/>
                  </a:lnTo>
                  <a:lnTo>
                    <a:pt x="668908" y="986993"/>
                  </a:lnTo>
                  <a:lnTo>
                    <a:pt x="668908" y="945409"/>
                  </a:lnTo>
                  <a:close/>
                </a:path>
                <a:path w="716279" h="1019810">
                  <a:moveTo>
                    <a:pt x="643001" y="509587"/>
                  </a:moveTo>
                  <a:lnTo>
                    <a:pt x="643001" y="945627"/>
                  </a:lnTo>
                  <a:lnTo>
                    <a:pt x="655891" y="967725"/>
                  </a:lnTo>
                  <a:lnTo>
                    <a:pt x="668781" y="945627"/>
                  </a:lnTo>
                  <a:lnTo>
                    <a:pt x="668908" y="522541"/>
                  </a:lnTo>
                  <a:lnTo>
                    <a:pt x="655954" y="522541"/>
                  </a:lnTo>
                  <a:lnTo>
                    <a:pt x="643001" y="509587"/>
                  </a:lnTo>
                  <a:close/>
                </a:path>
                <a:path w="716279" h="1019810">
                  <a:moveTo>
                    <a:pt x="25907" y="0"/>
                  </a:moveTo>
                  <a:lnTo>
                    <a:pt x="0" y="0"/>
                  </a:lnTo>
                  <a:lnTo>
                    <a:pt x="0" y="516737"/>
                  </a:lnTo>
                  <a:lnTo>
                    <a:pt x="5841" y="522541"/>
                  </a:lnTo>
                  <a:lnTo>
                    <a:pt x="643001" y="522541"/>
                  </a:lnTo>
                  <a:lnTo>
                    <a:pt x="643001" y="509587"/>
                  </a:lnTo>
                  <a:lnTo>
                    <a:pt x="25907" y="509587"/>
                  </a:lnTo>
                  <a:lnTo>
                    <a:pt x="12953" y="496633"/>
                  </a:lnTo>
                  <a:lnTo>
                    <a:pt x="25907" y="496633"/>
                  </a:lnTo>
                  <a:lnTo>
                    <a:pt x="25907" y="0"/>
                  </a:lnTo>
                  <a:close/>
                </a:path>
                <a:path w="716279" h="1019810">
                  <a:moveTo>
                    <a:pt x="663066" y="496633"/>
                  </a:moveTo>
                  <a:lnTo>
                    <a:pt x="25907" y="496633"/>
                  </a:lnTo>
                  <a:lnTo>
                    <a:pt x="25907" y="509587"/>
                  </a:lnTo>
                  <a:lnTo>
                    <a:pt x="643001" y="509587"/>
                  </a:lnTo>
                  <a:lnTo>
                    <a:pt x="655954" y="522541"/>
                  </a:lnTo>
                  <a:lnTo>
                    <a:pt x="668908" y="522541"/>
                  </a:lnTo>
                  <a:lnTo>
                    <a:pt x="668908" y="502437"/>
                  </a:lnTo>
                  <a:lnTo>
                    <a:pt x="663066" y="496633"/>
                  </a:lnTo>
                  <a:close/>
                </a:path>
                <a:path w="716279" h="1019810">
                  <a:moveTo>
                    <a:pt x="25907" y="496633"/>
                  </a:moveTo>
                  <a:lnTo>
                    <a:pt x="12953" y="496633"/>
                  </a:lnTo>
                  <a:lnTo>
                    <a:pt x="25907" y="509587"/>
                  </a:lnTo>
                  <a:lnTo>
                    <a:pt x="25907" y="496633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10">
            <a:extLst>
              <a:ext uri="{FF2B5EF4-FFF2-40B4-BE49-F238E27FC236}">
                <a16:creationId xmlns:a16="http://schemas.microsoft.com/office/drawing/2014/main" id="{A580CF2A-A41A-4EC6-828F-A1E470B64552}"/>
              </a:ext>
            </a:extLst>
          </p:cNvPr>
          <p:cNvPicPr/>
          <p:nvPr/>
        </p:nvPicPr>
        <p:blipFill rotWithShape="1">
          <a:blip r:embed="rId8" cstate="print"/>
          <a:srcRect l="74084"/>
          <a:stretch/>
        </p:blipFill>
        <p:spPr>
          <a:xfrm>
            <a:off x="1516030" y="2811676"/>
            <a:ext cx="617570" cy="44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09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699</TotalTime>
  <Words>1860</Words>
  <Application>Microsoft Office PowerPoint</Application>
  <PresentationFormat>全屏显示(16:9)</PresentationFormat>
  <Paragraphs>215</Paragraphs>
  <Slides>51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3" baseType="lpstr">
      <vt:lpstr>Microsoft YaHei UI</vt:lpstr>
      <vt:lpstr>等线</vt:lpstr>
      <vt:lpstr>SimSun</vt:lpstr>
      <vt:lpstr>SimSun</vt:lpstr>
      <vt:lpstr>Arial</vt:lpstr>
      <vt:lpstr>Calibri</vt:lpstr>
      <vt:lpstr>Cambria Math</vt:lpstr>
      <vt:lpstr>Symbol</vt:lpstr>
      <vt:lpstr>Tahoma</vt:lpstr>
      <vt:lpstr>Times New Roman</vt:lpstr>
      <vt:lpstr>Wingdings</vt:lpstr>
      <vt:lpstr>Office Theme</vt:lpstr>
      <vt:lpstr>第六章：宇宙结构形成</vt:lpstr>
      <vt:lpstr>宇宙大尺度均匀（宇宙学原理） 小尺度成团（本章的关注所在）</vt:lpstr>
      <vt:lpstr>PowerPoint 演示文稿</vt:lpstr>
      <vt:lpstr>PowerPoint 演示文稿</vt:lpstr>
      <vt:lpstr>PowerPoint 演示文稿</vt:lpstr>
      <vt:lpstr>Linear growth of Perturbation</vt:lpstr>
      <vt:lpstr>PowerPoint 演示文稿</vt:lpstr>
      <vt:lpstr>PowerPoint 演示文稿</vt:lpstr>
      <vt:lpstr>The equations are</vt:lpstr>
      <vt:lpstr>膨胀宇宙中的密度涨落</vt:lpstr>
      <vt:lpstr>扰动演化的视角理解 Jeans Instability</vt:lpstr>
      <vt:lpstr>PowerPoint 演示文稿</vt:lpstr>
      <vt:lpstr>The Jeans Instability in an Expanding Universe</vt:lpstr>
      <vt:lpstr>1. Solution in Einstein-de Sitter universe</vt:lpstr>
      <vt:lpstr>2. Solution in the empty universe</vt:lpstr>
      <vt:lpstr>General Solution in an expanding universe</vt:lpstr>
      <vt:lpstr>PowerPoint 演示文稿</vt:lpstr>
      <vt:lpstr>PowerPoint 演示文稿</vt:lpstr>
      <vt:lpstr>PowerPoint 演示文稿</vt:lpstr>
      <vt:lpstr>PowerPoint 演示文稿</vt:lpstr>
      <vt:lpstr>扰动功率谱取决于</vt:lpstr>
      <vt:lpstr>PowerPoint 演示文稿</vt:lpstr>
      <vt:lpstr>PowerPoint 演示文稿</vt:lpstr>
      <vt:lpstr>PowerPoint 演示文稿</vt:lpstr>
      <vt:lpstr>原初功率谱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结构形成的一般图像：</vt:lpstr>
      <vt:lpstr>扰动非线性演化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几点讨论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Gravitational Lensing, SZ Effects, and Large-Scale Structures of the Universe</dc:title>
  <dc:creator>founder</dc:creator>
  <cp:lastModifiedBy>Chitsin Yin</cp:lastModifiedBy>
  <cp:revision>55</cp:revision>
  <dcterms:created xsi:type="dcterms:W3CDTF">2024-05-24T04:06:48Z</dcterms:created>
  <dcterms:modified xsi:type="dcterms:W3CDTF">2024-06-02T13:22:47Z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2024-05-13T00:00:00Z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2024-05-24T00:00:00Z</vt:filetime>
  </property>
</Properties>
</file>